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270" r:id="rId9"/>
    <p:sldId id="271" r:id="rId10"/>
    <p:sldId id="273" r:id="rId11"/>
    <p:sldId id="284" r:id="rId12"/>
    <p:sldId id="272" r:id="rId13"/>
    <p:sldId id="274" r:id="rId14"/>
    <p:sldId id="275" r:id="rId15"/>
    <p:sldId id="276" r:id="rId16"/>
    <p:sldId id="277" r:id="rId17"/>
    <p:sldId id="309" r:id="rId18"/>
    <p:sldId id="310" r:id="rId19"/>
    <p:sldId id="311" r:id="rId20"/>
    <p:sldId id="312" r:id="rId21"/>
    <p:sldId id="30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307" r:id="rId31"/>
    <p:sldId id="30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1C3AE-25E0-4F33-8AF6-535D98BD3C4A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03DA7B7-41B2-4CEC-8C1A-3100BFCE0E63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Основной вопрос исследования 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PISA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1FE475FA-BE0F-4F49-AF37-78E72DCA3703}" type="parTrans" cxnId="{D0475CC4-ACEB-4C51-ACBC-B6497897A981}">
      <dgm:prSet/>
      <dgm:spPr/>
      <dgm:t>
        <a:bodyPr/>
        <a:lstStyle/>
        <a:p>
          <a:endParaRPr lang="ru-RU"/>
        </a:p>
      </dgm:t>
    </dgm:pt>
    <dgm:pt modelId="{DA4D5FC8-D8A5-418A-9B7E-ED86EE4432E1}" type="sibTrans" cxnId="{D0475CC4-ACEB-4C51-ACBC-B6497897A981}">
      <dgm:prSet/>
      <dgm:spPr/>
      <dgm:t>
        <a:bodyPr/>
        <a:lstStyle/>
        <a:p>
          <a:endParaRPr lang="ru-RU"/>
        </a:p>
      </dgm:t>
    </dgm:pt>
    <dgm:pt modelId="{6DADEA65-A08C-4FEB-84FF-0C44FA1631ED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отношений?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544D505-AEEB-4380-AA8B-6C83D4E6CB0C}" type="parTrans" cxnId="{9B02DA66-BF25-4362-ACBB-D0BEA42BEEE1}">
      <dgm:prSet/>
      <dgm:spPr/>
      <dgm:t>
        <a:bodyPr/>
        <a:lstStyle/>
        <a:p>
          <a:endParaRPr lang="ru-RU"/>
        </a:p>
      </dgm:t>
    </dgm:pt>
    <dgm:pt modelId="{98F22ADF-F754-4E14-BCAE-0153B72E280E}" type="sibTrans" cxnId="{9B02DA66-BF25-4362-ACBB-D0BEA42BEEE1}">
      <dgm:prSet/>
      <dgm:spPr/>
      <dgm:t>
        <a:bodyPr/>
        <a:lstStyle/>
        <a:p>
          <a:endParaRPr lang="ru-RU"/>
        </a:p>
      </dgm:t>
    </dgm:pt>
    <dgm:pt modelId="{E3331B2F-54C0-4E00-B212-16C878C754D1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результатов 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PISA</a:t>
          </a:r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помог уточнить природу явления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9CAC79-146E-4C70-930A-C95D9377617D}" type="parTrans" cxnId="{0349B955-E730-49B9-A98C-2F7F2B801A55}">
      <dgm:prSet/>
      <dgm:spPr/>
      <dgm:t>
        <a:bodyPr/>
        <a:lstStyle/>
        <a:p>
          <a:endParaRPr lang="ru-RU"/>
        </a:p>
      </dgm:t>
    </dgm:pt>
    <dgm:pt modelId="{31459286-73F7-4982-9AEB-B295BD5CBD39}" type="sibTrans" cxnId="{0349B955-E730-49B9-A98C-2F7F2B801A55}">
      <dgm:prSet/>
      <dgm:spPr/>
      <dgm:t>
        <a:bodyPr/>
        <a:lstStyle/>
        <a:p>
          <a:endParaRPr lang="ru-RU"/>
        </a:p>
      </dgm:t>
    </dgm:pt>
    <dgm:pt modelId="{C218694C-0CE0-4354-AB73-14D848AB5B3A}">
      <dgm:prSet custT="1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Российские учащиеся в исследовании 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PISA</a:t>
          </a:r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показывают низкие результаты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30A1D2-28E0-4E21-9D79-5965F341A96A}" type="parTrans" cxnId="{42388FE2-F939-4E41-BE12-5051895E6E40}">
      <dgm:prSet/>
      <dgm:spPr/>
      <dgm:t>
        <a:bodyPr/>
        <a:lstStyle/>
        <a:p>
          <a:endParaRPr lang="ru-RU"/>
        </a:p>
      </dgm:t>
    </dgm:pt>
    <dgm:pt modelId="{BCB72965-7C45-4528-BF15-232EB149C728}" type="sibTrans" cxnId="{42388FE2-F939-4E41-BE12-5051895E6E40}">
      <dgm:prSet/>
      <dgm:spPr/>
      <dgm:t>
        <a:bodyPr/>
        <a:lstStyle/>
        <a:p>
          <a:endParaRPr lang="ru-RU"/>
        </a:p>
      </dgm:t>
    </dgm:pt>
    <dgm:pt modelId="{FBA962AD-EFC9-4370-973B-995E283AAA17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Учёт эффекта «</a:t>
          </a:r>
          <a:r>
            <a:rPr lang="ru-RU" sz="2000" b="0" dirty="0" err="1" smtClean="0">
              <a:latin typeface="Times New Roman" pitchFamily="18" charset="0"/>
              <a:cs typeface="Times New Roman" pitchFamily="18" charset="0"/>
            </a:rPr>
            <a:t>ситуационности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 знаний» требует включения в учебный процесс заданий, сформулированных во </a:t>
          </a:r>
          <a:r>
            <a:rPr lang="ru-RU" sz="2000" b="0" dirty="0" err="1" smtClean="0">
              <a:latin typeface="Times New Roman" pitchFamily="18" charset="0"/>
              <a:cs typeface="Times New Roman" pitchFamily="18" charset="0"/>
            </a:rPr>
            <a:t>внеучебном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 контексте, без указания (явного или неявного) на способ действий 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3FB1FF16-F7C9-49F9-BBFC-16A8A65F1500}" type="sibTrans" cxnId="{2F1650A5-9EF3-4A16-A1A4-028007D039EF}">
      <dgm:prSet/>
      <dgm:spPr/>
      <dgm:t>
        <a:bodyPr/>
        <a:lstStyle/>
        <a:p>
          <a:endParaRPr lang="ru-RU"/>
        </a:p>
      </dgm:t>
    </dgm:pt>
    <dgm:pt modelId="{77B7218C-9F46-4812-BCB2-0F8F177509CC}" type="parTrans" cxnId="{2F1650A5-9EF3-4A16-A1A4-028007D039EF}">
      <dgm:prSet/>
      <dgm:spPr/>
      <dgm:t>
        <a:bodyPr/>
        <a:lstStyle/>
        <a:p>
          <a:endParaRPr lang="ru-RU"/>
        </a:p>
      </dgm:t>
    </dgm:pt>
    <dgm:pt modelId="{316E13CC-6B4A-4642-895D-361151FD786C}">
      <dgm:prSet custT="1"/>
      <dgm:spPr>
        <a:noFill/>
      </dgm:spPr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Поставлена задача попасть в ТОП-10 стран по качеству общего образования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F777470-31E0-4209-9AB9-F663BE65D110}" type="parTrans" cxnId="{8EC7D1DD-2B56-4873-8D91-D8C5E92572C1}">
      <dgm:prSet/>
      <dgm:spPr/>
      <dgm:t>
        <a:bodyPr/>
        <a:lstStyle/>
        <a:p>
          <a:endParaRPr lang="ru-RU"/>
        </a:p>
      </dgm:t>
    </dgm:pt>
    <dgm:pt modelId="{79FF6898-7FB4-46E1-A23C-9EC0E6CF79C8}" type="sibTrans" cxnId="{8EC7D1DD-2B56-4873-8D91-D8C5E92572C1}">
      <dgm:prSet/>
      <dgm:spPr/>
      <dgm:t>
        <a:bodyPr/>
        <a:lstStyle/>
        <a:p>
          <a:endParaRPr lang="ru-RU"/>
        </a:p>
      </dgm:t>
    </dgm:pt>
    <dgm:pt modelId="{0CAF0DE9-2025-4321-BEF3-845271EB8D5D}" type="pres">
      <dgm:prSet presAssocID="{3F21C3AE-25E0-4F33-8AF6-535D98BD3C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4FF2E3-EF42-4D42-804E-87906E499A21}" type="pres">
      <dgm:prSet presAssocID="{403DA7B7-41B2-4CEC-8C1A-3100BFCE0E63}" presName="parentText" presStyleLbl="node1" presStyleIdx="0" presStyleCnt="3" custScaleY="383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24BEF-93A6-41C7-8A0C-52310B7EB935}" type="pres">
      <dgm:prSet presAssocID="{403DA7B7-41B2-4CEC-8C1A-3100BFCE0E63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7B56D-A374-4BE2-B065-71204C1D138F}" type="pres">
      <dgm:prSet presAssocID="{E3331B2F-54C0-4E00-B212-16C878C754D1}" presName="parentText" presStyleLbl="node1" presStyleIdx="1" presStyleCnt="3" custScaleY="72670" custLinFactNeighborY="104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F6E30-F3B5-4369-BEF9-33075471E37E}" type="pres">
      <dgm:prSet presAssocID="{E3331B2F-54C0-4E00-B212-16C878C754D1}" presName="childText" presStyleLbl="revTx" presStyleIdx="1" presStyleCnt="3" custLinFactNeighborY="5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50202-DC43-455F-BDE6-7459BBEC7829}" type="pres">
      <dgm:prSet presAssocID="{C218694C-0CE0-4354-AB73-14D848AB5B3A}" presName="parentText" presStyleLbl="node1" presStyleIdx="2" presStyleCnt="3" custScaleY="73670" custLinFactNeighborX="695" custLinFactNeighborY="-14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BB3F5-7D73-4AE7-A94A-F859AB21D82E}" type="pres">
      <dgm:prSet presAssocID="{C218694C-0CE0-4354-AB73-14D848AB5B3A}" presName="childText" presStyleLbl="revTx" presStyleIdx="2" presStyleCnt="3" custScaleY="65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49B955-E730-49B9-A98C-2F7F2B801A55}" srcId="{3F21C3AE-25E0-4F33-8AF6-535D98BD3C4A}" destId="{E3331B2F-54C0-4E00-B212-16C878C754D1}" srcOrd="1" destOrd="0" parTransId="{7E9CAC79-146E-4C70-930A-C95D9377617D}" sibTransId="{31459286-73F7-4982-9AEB-B295BD5CBD39}"/>
    <dgm:cxn modelId="{8EC7D1DD-2B56-4873-8D91-D8C5E92572C1}" srcId="{C218694C-0CE0-4354-AB73-14D848AB5B3A}" destId="{316E13CC-6B4A-4642-895D-361151FD786C}" srcOrd="0" destOrd="0" parTransId="{1F777470-31E0-4209-9AB9-F663BE65D110}" sibTransId="{79FF6898-7FB4-46E1-A23C-9EC0E6CF79C8}"/>
    <dgm:cxn modelId="{F1259F0B-1DB9-45D2-AA93-9F961F66BDCE}" type="presOf" srcId="{3F21C3AE-25E0-4F33-8AF6-535D98BD3C4A}" destId="{0CAF0DE9-2025-4321-BEF3-845271EB8D5D}" srcOrd="0" destOrd="0" presId="urn:microsoft.com/office/officeart/2005/8/layout/vList2"/>
    <dgm:cxn modelId="{2F1650A5-9EF3-4A16-A1A4-028007D039EF}" srcId="{E3331B2F-54C0-4E00-B212-16C878C754D1}" destId="{FBA962AD-EFC9-4370-973B-995E283AAA17}" srcOrd="0" destOrd="0" parTransId="{77B7218C-9F46-4812-BCB2-0F8F177509CC}" sibTransId="{3FB1FF16-F7C9-49F9-BBFC-16A8A65F1500}"/>
    <dgm:cxn modelId="{44883B7E-E9EA-4A3D-93C7-FE1B2CE4B425}" type="presOf" srcId="{403DA7B7-41B2-4CEC-8C1A-3100BFCE0E63}" destId="{224FF2E3-EF42-4D42-804E-87906E499A21}" srcOrd="0" destOrd="0" presId="urn:microsoft.com/office/officeart/2005/8/layout/vList2"/>
    <dgm:cxn modelId="{08025794-23C6-4FF1-A983-5F06A36EF855}" type="presOf" srcId="{C218694C-0CE0-4354-AB73-14D848AB5B3A}" destId="{B1C50202-DC43-455F-BDE6-7459BBEC7829}" srcOrd="0" destOrd="0" presId="urn:microsoft.com/office/officeart/2005/8/layout/vList2"/>
    <dgm:cxn modelId="{A1ECB0F1-09CC-4E75-B8FB-5E5A6EE1DEE8}" type="presOf" srcId="{E3331B2F-54C0-4E00-B212-16C878C754D1}" destId="{F697B56D-A374-4BE2-B065-71204C1D138F}" srcOrd="0" destOrd="0" presId="urn:microsoft.com/office/officeart/2005/8/layout/vList2"/>
    <dgm:cxn modelId="{1A511F21-C334-4948-AEDD-D3B7F003EDF3}" type="presOf" srcId="{FBA962AD-EFC9-4370-973B-995E283AAA17}" destId="{AD5F6E30-F3B5-4369-BEF9-33075471E37E}" srcOrd="0" destOrd="0" presId="urn:microsoft.com/office/officeart/2005/8/layout/vList2"/>
    <dgm:cxn modelId="{9B02DA66-BF25-4362-ACBB-D0BEA42BEEE1}" srcId="{403DA7B7-41B2-4CEC-8C1A-3100BFCE0E63}" destId="{6DADEA65-A08C-4FEB-84FF-0C44FA1631ED}" srcOrd="0" destOrd="0" parTransId="{0544D505-AEEB-4380-AA8B-6C83D4E6CB0C}" sibTransId="{98F22ADF-F754-4E14-BCAE-0153B72E280E}"/>
    <dgm:cxn modelId="{D0475CC4-ACEB-4C51-ACBC-B6497897A981}" srcId="{3F21C3AE-25E0-4F33-8AF6-535D98BD3C4A}" destId="{403DA7B7-41B2-4CEC-8C1A-3100BFCE0E63}" srcOrd="0" destOrd="0" parTransId="{1FE475FA-BE0F-4F49-AF37-78E72DCA3703}" sibTransId="{DA4D5FC8-D8A5-418A-9B7E-ED86EE4432E1}"/>
    <dgm:cxn modelId="{4CB08B9F-52D9-4964-892E-7FA70A530473}" type="presOf" srcId="{6DADEA65-A08C-4FEB-84FF-0C44FA1631ED}" destId="{9DA24BEF-93A6-41C7-8A0C-52310B7EB935}" srcOrd="0" destOrd="0" presId="urn:microsoft.com/office/officeart/2005/8/layout/vList2"/>
    <dgm:cxn modelId="{0C43C843-C16A-42D1-830F-35CC955BC4DB}" type="presOf" srcId="{316E13CC-6B4A-4642-895D-361151FD786C}" destId="{DF8BB3F5-7D73-4AE7-A94A-F859AB21D82E}" srcOrd="0" destOrd="0" presId="urn:microsoft.com/office/officeart/2005/8/layout/vList2"/>
    <dgm:cxn modelId="{42388FE2-F939-4E41-BE12-5051895E6E40}" srcId="{3F21C3AE-25E0-4F33-8AF6-535D98BD3C4A}" destId="{C218694C-0CE0-4354-AB73-14D848AB5B3A}" srcOrd="2" destOrd="0" parTransId="{2030A1D2-28E0-4E21-9D79-5965F341A96A}" sibTransId="{BCB72965-7C45-4528-BF15-232EB149C728}"/>
    <dgm:cxn modelId="{068106E8-FBFB-4F12-9CBB-D52F7D5D534F}" type="presParOf" srcId="{0CAF0DE9-2025-4321-BEF3-845271EB8D5D}" destId="{224FF2E3-EF42-4D42-804E-87906E499A21}" srcOrd="0" destOrd="0" presId="urn:microsoft.com/office/officeart/2005/8/layout/vList2"/>
    <dgm:cxn modelId="{2565363B-CB23-4F28-8C33-55E8A93FC918}" type="presParOf" srcId="{0CAF0DE9-2025-4321-BEF3-845271EB8D5D}" destId="{9DA24BEF-93A6-41C7-8A0C-52310B7EB935}" srcOrd="1" destOrd="0" presId="urn:microsoft.com/office/officeart/2005/8/layout/vList2"/>
    <dgm:cxn modelId="{7389FB9E-CAEA-4F89-8340-6A587C46CFDE}" type="presParOf" srcId="{0CAF0DE9-2025-4321-BEF3-845271EB8D5D}" destId="{F697B56D-A374-4BE2-B065-71204C1D138F}" srcOrd="2" destOrd="0" presId="urn:microsoft.com/office/officeart/2005/8/layout/vList2"/>
    <dgm:cxn modelId="{40C94FBB-4BC2-4068-9061-B436D8101263}" type="presParOf" srcId="{0CAF0DE9-2025-4321-BEF3-845271EB8D5D}" destId="{AD5F6E30-F3B5-4369-BEF9-33075471E37E}" srcOrd="3" destOrd="0" presId="urn:microsoft.com/office/officeart/2005/8/layout/vList2"/>
    <dgm:cxn modelId="{E03D41D6-77C3-4A75-A2B6-6878C4874D56}" type="presParOf" srcId="{0CAF0DE9-2025-4321-BEF3-845271EB8D5D}" destId="{B1C50202-DC43-455F-BDE6-7459BBEC7829}" srcOrd="4" destOrd="0" presId="urn:microsoft.com/office/officeart/2005/8/layout/vList2"/>
    <dgm:cxn modelId="{F0098336-C925-4F29-90F3-336B8C9EEBAD}" type="presParOf" srcId="{0CAF0DE9-2025-4321-BEF3-845271EB8D5D}" destId="{DF8BB3F5-7D73-4AE7-A94A-F859AB21D82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FF2E3-EF42-4D42-804E-87906E499A21}">
      <dsp:nvSpPr>
        <dsp:cNvPr id="0" name=""/>
        <dsp:cNvSpPr/>
      </dsp:nvSpPr>
      <dsp:spPr>
        <a:xfrm>
          <a:off x="0" y="129216"/>
          <a:ext cx="8773988" cy="459188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Основной вопрос исследования 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PISA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416" y="151632"/>
        <a:ext cx="8729156" cy="414356"/>
      </dsp:txXfrm>
    </dsp:sp>
    <dsp:sp modelId="{9DA24BEF-93A6-41C7-8A0C-52310B7EB935}">
      <dsp:nvSpPr>
        <dsp:cNvPr id="0" name=""/>
        <dsp:cNvSpPr/>
      </dsp:nvSpPr>
      <dsp:spPr>
        <a:xfrm>
          <a:off x="0" y="588404"/>
          <a:ext cx="8773988" cy="13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57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отношений?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88404"/>
        <a:ext cx="8773988" cy="1391040"/>
      </dsp:txXfrm>
    </dsp:sp>
    <dsp:sp modelId="{F697B56D-A374-4BE2-B065-71204C1D138F}">
      <dsp:nvSpPr>
        <dsp:cNvPr id="0" name=""/>
        <dsp:cNvSpPr/>
      </dsp:nvSpPr>
      <dsp:spPr>
        <a:xfrm>
          <a:off x="0" y="2090621"/>
          <a:ext cx="8773988" cy="87064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результатов 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PISA</a:t>
          </a: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помог уточнить природу явления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01" y="2133122"/>
        <a:ext cx="8688986" cy="785642"/>
      </dsp:txXfrm>
    </dsp:sp>
    <dsp:sp modelId="{AD5F6E30-F3B5-4369-BEF9-33075471E37E}">
      <dsp:nvSpPr>
        <dsp:cNvPr id="0" name=""/>
        <dsp:cNvSpPr/>
      </dsp:nvSpPr>
      <dsp:spPr>
        <a:xfrm>
          <a:off x="0" y="2921854"/>
          <a:ext cx="8773988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57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Учёт эффекта «</a:t>
          </a:r>
          <a:r>
            <a:rPr lang="ru-RU" sz="2000" b="0" kern="1200" dirty="0" err="1" smtClean="0">
              <a:latin typeface="Times New Roman" pitchFamily="18" charset="0"/>
              <a:cs typeface="Times New Roman" pitchFamily="18" charset="0"/>
            </a:rPr>
            <a:t>ситуационности</a:t>
          </a: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 знаний» требует включения в учебный процесс заданий, сформулированных во </a:t>
          </a:r>
          <a:r>
            <a:rPr lang="ru-RU" sz="2000" b="0" kern="1200" dirty="0" err="1" smtClean="0">
              <a:latin typeface="Times New Roman" pitchFamily="18" charset="0"/>
              <a:cs typeface="Times New Roman" pitchFamily="18" charset="0"/>
            </a:rPr>
            <a:t>внеучебном</a:t>
          </a: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 контексте, без указания (явного или неявного) на способ действий 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921854"/>
        <a:ext cx="8773988" cy="1059840"/>
      </dsp:txXfrm>
    </dsp:sp>
    <dsp:sp modelId="{B1C50202-DC43-455F-BDE6-7459BBEC7829}">
      <dsp:nvSpPr>
        <dsp:cNvPr id="0" name=""/>
        <dsp:cNvSpPr/>
      </dsp:nvSpPr>
      <dsp:spPr>
        <a:xfrm>
          <a:off x="0" y="3894053"/>
          <a:ext cx="8773988" cy="882625"/>
        </a:xfrm>
        <a:prstGeom prst="roundRect">
          <a:avLst/>
        </a:prstGeom>
        <a:solidFill>
          <a:schemeClr val="bg2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Российские учащиеся в исследовании 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PISA</a:t>
          </a: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показывают низкие результаты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086" y="3937139"/>
        <a:ext cx="8687816" cy="796453"/>
      </dsp:txXfrm>
    </dsp:sp>
    <dsp:sp modelId="{DF8BB3F5-7D73-4AE7-A94A-F859AB21D82E}">
      <dsp:nvSpPr>
        <dsp:cNvPr id="0" name=""/>
        <dsp:cNvSpPr/>
      </dsp:nvSpPr>
      <dsp:spPr>
        <a:xfrm>
          <a:off x="0" y="4792555"/>
          <a:ext cx="8773988" cy="694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57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Поставлена задача попасть в ТОП-10 стран по качеству общего образования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792555"/>
        <a:ext cx="8773988" cy="694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737A-45B0-4337-B13F-979C628C80EA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4853C-144F-4407-949B-2E76490DAC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73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До 2024 года в целях осуществления прорывного научно-технического и социально-экономического развития страны планируется обеспечение вхождения России в число пяти крупнейших экономик мира, в том числе обеспечение темпов экономического роста выше мировых. Правительству РФ поручено обеспечить глобальную конкурентоспособность российского образования, вхождение Российской Федерации в число 10 ведущих стран мира по качеству общего образования.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Повышение  качества  общего образования , реализация  указов президента России может быть обеспечена успешной реализацией ФГОС общего образования, т.е. за счет  формирования  функциональной грамотности, достижения планируемых предметных, </a:t>
            </a:r>
            <a:r>
              <a:rPr lang="ru-RU" sz="1400" dirty="0" err="1" smtClean="0"/>
              <a:t>метапредметных</a:t>
            </a:r>
            <a:r>
              <a:rPr lang="ru-RU" sz="1400" dirty="0" smtClean="0"/>
              <a:t> и личностных результатов, если в учебном процессе реализован комплексный </a:t>
            </a:r>
            <a:r>
              <a:rPr lang="ru-RU" sz="1400" dirty="0" err="1" smtClean="0"/>
              <a:t>системно-деятельностный</a:t>
            </a:r>
            <a:r>
              <a:rPr lang="ru-RU" sz="1400" dirty="0" smtClean="0"/>
              <a:t> подход, если процесс обучения идет как процесс решения учащимися различных классов учебно-познавательных и учебно-практических задач, задач на применение или перенос тех знаний и тех умений, которые учитель формирует.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Оценка математической подготовки 15-летних учащихся в исследовании PISA основана на следующем определении математической грамотности: «Математическая грамотность — это способность индивидуума проводить математические рассуждения и формулировать, применять, интерпретировать математику для решения проблем в разнообразных контекстах реального мира»</a:t>
            </a:r>
          </a:p>
          <a:p>
            <a:r>
              <a:rPr lang="ru-RU" dirty="0" smtClean="0"/>
              <a:t>МГ включает использование математических понятий, процедур, фактов и инструментов, изученных в школе. А необходима она для того, чтобы помочь человеку понять роль математики в мире, научить высказывать хорошо обоснованные суждения и принимать решения, которые необходимы конструктивному, активному и размышляющему гражданину.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smtClean="0"/>
              <a:t>Дайте краткий обзор презентации. Опишите главную суть презентации и обоснуйте ее важность.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smtClean="0"/>
              <a:t>Представьте каждую из основных тем.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Чтобы предоставить слушателям ориентир, можно можете 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8460D2-656D-416F-B8D6-2A2387417473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Приоритетным направлением PISA – 2021 будет МГ, поэтому концепция исследования была уточнена. Появилась новая точка зрения на связь между математическими рассуждениями и решением поставленной проблемы: </a:t>
            </a:r>
          </a:p>
          <a:p>
            <a:r>
              <a:rPr lang="ru-RU" sz="1800" dirty="0" smtClean="0"/>
              <a:t>Для решения проблемы математически грамотный учащийся сначала должен </a:t>
            </a:r>
            <a:r>
              <a:rPr lang="ru-RU" sz="1800" i="1" dirty="0" smtClean="0"/>
              <a:t>увидеть математическую природу проблемы, представленной в контексте  реального мира,  и сформулировать ее на языке математики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Это преобразование требует математических рассуждений и, возможно, является </a:t>
            </a:r>
            <a:r>
              <a:rPr lang="ru-RU" sz="1800" i="1" dirty="0" smtClean="0"/>
              <a:t>центральным  компонентом </a:t>
            </a:r>
            <a:r>
              <a:rPr lang="ru-RU" sz="1800" dirty="0" smtClean="0"/>
              <a:t>того, что значит быть математически грамотным.</a:t>
            </a:r>
          </a:p>
          <a:p>
            <a:r>
              <a:rPr lang="ru-RU" sz="1800" dirty="0" smtClean="0"/>
              <a:t>Отметим, что надо быть готовым к тому, что новым элементом станет и компьютерное моделирование. </a:t>
            </a:r>
          </a:p>
          <a:p>
            <a:r>
              <a:rPr lang="ru-RU" sz="1800" dirty="0" smtClean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Основа организации исследования математической грамотности включает три структурных компонента: </a:t>
            </a:r>
          </a:p>
          <a:p>
            <a:pPr lvl="0"/>
            <a:r>
              <a:rPr lang="ru-RU" i="1" dirty="0" smtClean="0"/>
              <a:t>контекст,</a:t>
            </a:r>
            <a:r>
              <a:rPr lang="ru-RU" dirty="0" smtClean="0"/>
              <a:t> в котором представлена проблема;</a:t>
            </a:r>
          </a:p>
          <a:p>
            <a:pPr lvl="0"/>
            <a:r>
              <a:rPr lang="ru-RU" i="1" dirty="0" smtClean="0"/>
              <a:t>содержание математического образования</a:t>
            </a:r>
            <a:r>
              <a:rPr lang="ru-RU" dirty="0" smtClean="0"/>
              <a:t>, которое используется в заданиях;</a:t>
            </a:r>
          </a:p>
          <a:p>
            <a:pPr lvl="0"/>
            <a:r>
              <a:rPr lang="ru-RU" i="1" dirty="0" smtClean="0"/>
              <a:t>мыслительная деятельность, </a:t>
            </a:r>
            <a:r>
              <a:rPr lang="ru-RU" dirty="0" smtClean="0"/>
              <a:t>необходимая для того, чтобы связать контекст, в котором представлена проблема, с математическим содержанием, необходимым для ее решения.</a:t>
            </a:r>
          </a:p>
          <a:p>
            <a:r>
              <a:rPr lang="ru-RU" b="1" dirty="0" smtClean="0"/>
              <a:t>Контекст задания —</a:t>
            </a:r>
            <a:r>
              <a:rPr lang="ru-RU" dirty="0" smtClean="0"/>
              <a:t> это особенности и элементы окружающей обстановки, представленные в задании в рамках предлагаемой ситуации. Выделены 4 категории контекстов, близкие учащимся: </a:t>
            </a:r>
            <a:r>
              <a:rPr lang="ru-RU" i="1" dirty="0" smtClean="0"/>
              <a:t>общественная жизнь, личная жизнь, образование / профессиональная деятельность, научная деятельность.</a:t>
            </a:r>
            <a:endParaRPr lang="ru-RU" dirty="0" smtClean="0"/>
          </a:p>
          <a:p>
            <a:r>
              <a:rPr lang="ru-RU" b="1" dirty="0" smtClean="0"/>
              <a:t>Математическое содержание</a:t>
            </a:r>
            <a:r>
              <a:rPr lang="ru-RU" dirty="0" smtClean="0"/>
              <a:t> заданий распределено по 4-м категориям, которые охватывают основные типы проблем, возникающих при взаимодействии с повседневными явлениями и изучаются в школьном курсе математики:</a:t>
            </a:r>
          </a:p>
          <a:p>
            <a:r>
              <a:rPr lang="ru-RU" i="1" dirty="0" smtClean="0"/>
              <a:t>– изменение и зависимости —</a:t>
            </a:r>
            <a:r>
              <a:rPr lang="ru-RU" dirty="0" smtClean="0"/>
              <a:t> задания, связанные с математическим описанием зависимости между переменными в различных процессах, т.е. с алгебраическим материалом;</a:t>
            </a:r>
          </a:p>
          <a:p>
            <a:r>
              <a:rPr lang="ru-RU" dirty="0" smtClean="0"/>
              <a:t>– </a:t>
            </a:r>
            <a:r>
              <a:rPr lang="ru-RU" i="1" dirty="0" smtClean="0"/>
              <a:t>пространство и форма —</a:t>
            </a:r>
            <a:r>
              <a:rPr lang="ru-RU" dirty="0" smtClean="0"/>
              <a:t> задания, относящиеся к пространственным и плоским геометрическим формам и отношениям, т.е. к геометрическому материалу; </a:t>
            </a:r>
          </a:p>
          <a:p>
            <a:r>
              <a:rPr lang="ru-RU" dirty="0" smtClean="0"/>
              <a:t>– к</a:t>
            </a:r>
            <a:r>
              <a:rPr lang="ru-RU" i="1" dirty="0" smtClean="0"/>
              <a:t>оличество —</a:t>
            </a:r>
            <a:r>
              <a:rPr lang="ru-RU" dirty="0" smtClean="0"/>
              <a:t> задания, связанные с числами и отношениями между ними, в программах по математике этот материал чаще всего относится к курсу арифметики; </a:t>
            </a:r>
          </a:p>
          <a:p>
            <a:r>
              <a:rPr lang="ru-RU" i="1" dirty="0" smtClean="0"/>
              <a:t>– неопределенность и данные —</a:t>
            </a:r>
            <a:r>
              <a:rPr lang="ru-RU" dirty="0" smtClean="0"/>
              <a:t> задания охватывают вероятностные и статистические явления и зависимости, которые являются предметом изучения разделов статистики и вероятности. </a:t>
            </a:r>
          </a:p>
          <a:p>
            <a:r>
              <a:rPr lang="ru-RU" dirty="0" smtClean="0"/>
              <a:t>Для описания </a:t>
            </a:r>
            <a:r>
              <a:rPr lang="ru-RU" b="1" dirty="0" smtClean="0"/>
              <a:t>мыслительной деятельности</a:t>
            </a:r>
            <a:r>
              <a:rPr lang="ru-RU" dirty="0" smtClean="0"/>
              <a:t> при разрешении предложенных проблем используются следующие виды действий: </a:t>
            </a:r>
          </a:p>
          <a:p>
            <a:pPr lvl="0"/>
            <a:r>
              <a:rPr lang="ru-RU" dirty="0" smtClean="0"/>
              <a:t> формулировать ситуацию на языке математики;</a:t>
            </a:r>
          </a:p>
          <a:p>
            <a:pPr lvl="0"/>
            <a:r>
              <a:rPr lang="ru-RU" dirty="0" smtClean="0"/>
              <a:t> применять математические понятия, факты, процедуры;</a:t>
            </a:r>
          </a:p>
          <a:p>
            <a:pPr lvl="0"/>
            <a:r>
              <a:rPr lang="ru-RU" dirty="0" smtClean="0"/>
              <a:t> интерпретировать, использовать и оценивать математические</a:t>
            </a:r>
          </a:p>
          <a:p>
            <a:pPr lvl="0"/>
            <a:r>
              <a:rPr lang="ru-RU" dirty="0" smtClean="0"/>
              <a:t> рассуждать: здесь учащимся потребуется продемонстрировать, как они умеют размышлять над аргументами, обоснованиями и выводами, над различными способами представления ситуации на языке математики, над рациональностью применяемого математического аппарата, над возможностями оценки и интерпретации полученных результатов с учетом особенностей предлагаемой ситуации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 целью выделения основных элементов математической подготовки, актуальных для формирования и оценки МГ, а также уточнения предметных недочетов в математической подготовке российских учащихся, были проанализированы задания в исследованиях PISA-2015 и -2018, результаты выполнения которых оказались ниже средних международных и не превышали 40%. На выделенных предметных умениях делается акцент при разработке заданий.</a:t>
            </a:r>
          </a:p>
          <a:p>
            <a:r>
              <a:rPr lang="ru-RU" dirty="0" smtClean="0"/>
              <a:t>Сопоставление с ФГОС показало, что невысокие результаты российских учащихся связаны с недостаточным овладением некоторыми </a:t>
            </a:r>
            <a:r>
              <a:rPr lang="ru-RU" dirty="0" err="1" smtClean="0"/>
              <a:t>метапредметными</a:t>
            </a:r>
            <a:r>
              <a:rPr lang="ru-RU" dirty="0" smtClean="0"/>
              <a:t> умениями:</a:t>
            </a:r>
          </a:p>
          <a:p>
            <a:pPr lvl="0"/>
            <a:r>
              <a:rPr lang="ru-RU" dirty="0" smtClean="0"/>
              <a:t>принимать задачу, представленную в форме, отличной от формы, типичной для российских учебников;</a:t>
            </a:r>
          </a:p>
          <a:p>
            <a:pPr lvl="0"/>
            <a:r>
              <a:rPr lang="ru-RU" dirty="0" smtClean="0"/>
              <a:t>работать с информацией, представленной в различных формах: текстовой, табличной, графической, а также переходить от одной формы к другой;</a:t>
            </a:r>
          </a:p>
          <a:p>
            <a:pPr lvl="0"/>
            <a:r>
              <a:rPr lang="ru-RU" dirty="0" smtClean="0"/>
              <a:t>привлекать информацию, которая не содержится непосредственно в условии задачи, особенно в тех случаях, когда для этого требуется использовать бытовые сведения, личный жизненный опыт;</a:t>
            </a:r>
          </a:p>
          <a:p>
            <a:pPr lvl="0"/>
            <a:r>
              <a:rPr lang="ru-RU" dirty="0" smtClean="0"/>
              <a:t>отбирать информацию, необходимую для решения, в частности, если условие задачи содержит избыточную информацию; удерживать в процессе решения все условия, необходимые для решения проблемы; </a:t>
            </a:r>
          </a:p>
          <a:p>
            <a:pPr lvl="0"/>
            <a:r>
              <a:rPr lang="ru-RU" dirty="0" smtClean="0"/>
              <a:t>владеть навыками самоконтроля за выполнением условий (ограничений) при нахождении решения и интерпретации полученного результата в рамках ситуации;</a:t>
            </a:r>
          </a:p>
          <a:p>
            <a:pPr lvl="0"/>
            <a:r>
              <a:rPr lang="ru-RU" dirty="0" smtClean="0"/>
              <a:t>определять самостоятельно точность данных, требуемых для решения задачи;</a:t>
            </a:r>
          </a:p>
          <a:p>
            <a:pPr lvl="0"/>
            <a:r>
              <a:rPr lang="ru-RU" dirty="0" smtClean="0"/>
              <a:t> использовать здравый смысл, метод перебора возможных вариантов, метод проб и ошибок;</a:t>
            </a:r>
          </a:p>
          <a:p>
            <a:pPr lvl="0"/>
            <a:r>
              <a:rPr lang="ru-RU" dirty="0" smtClean="0"/>
              <a:t>представлять в свободной словесной форме обоснованный ответ, который определяется особенностями ситуации.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Принятое определение МГ</a:t>
            </a:r>
            <a:r>
              <a:rPr lang="ru-RU" b="1" dirty="0" smtClean="0"/>
              <a:t> </a:t>
            </a:r>
            <a:r>
              <a:rPr lang="ru-RU" dirty="0" smtClean="0"/>
              <a:t>повлекло за собой разработку особого инструментария: учащимся предлагаются не типичные учебные задачи, характерные для традиционных систем обучения и мониторинговых исследований математической подготовки, а </a:t>
            </a:r>
            <a:r>
              <a:rPr lang="ru-RU" i="1" dirty="0" smtClean="0"/>
              <a:t>близкие к реальным проблемные ситуации, представленные в некотором контексте </a:t>
            </a:r>
            <a:r>
              <a:rPr lang="ru-RU" dirty="0" smtClean="0"/>
              <a:t>и разрешаемые доступными учащемуся средствами математики. Подобные проблемы можно противопоставить заданиям, прежде всего текстовым задачам, характерным для школьных учебников математики, где главной целью является дидактическая — освоение математического аппарата, математической модели, которые в дальнейшем можно будет применять в различных целях, в том числе и на практике.</a:t>
            </a:r>
          </a:p>
          <a:p>
            <a:r>
              <a:rPr lang="ru-RU" dirty="0" smtClean="0"/>
              <a:t>Ситуация включает: </a:t>
            </a:r>
          </a:p>
          <a:p>
            <a:pPr lvl="0"/>
            <a:r>
              <a:rPr lang="ru-RU" dirty="0" smtClean="0"/>
              <a:t>Текст-описание – вербальный, с использованием графической информации (график, диаграмма, схема), информация может быть структурирована и представлена в виде таблицы. </a:t>
            </a:r>
          </a:p>
          <a:p>
            <a:pPr lvl="0"/>
            <a:r>
              <a:rPr lang="ru-RU" dirty="0" smtClean="0"/>
              <a:t>Обязательны иллюстрации, позволяющие визуализировать ситуацию, познакомиться с ней, вникнуть в детали </a:t>
            </a:r>
          </a:p>
          <a:p>
            <a:pPr lvl="0"/>
            <a:r>
              <a:rPr lang="ru-RU" dirty="0" smtClean="0"/>
              <a:t>Справочный материал, необходимый для решения задачи. Если описание содержит слова, которые могут быть неизвестны учащимся, то дается краткое пояснение, определение и / или иллюстрация.</a:t>
            </a:r>
          </a:p>
          <a:p>
            <a:pPr lvl="0"/>
            <a:r>
              <a:rPr lang="ru-RU" dirty="0" smtClean="0"/>
              <a:t>Вопрос – сложность варьируется от 1 до 3 баллов; оценивание осуществляется из 1 или 2-х  баллов. </a:t>
            </a:r>
          </a:p>
          <a:p>
            <a:r>
              <a:rPr lang="ru-RU" dirty="0" smtClean="0"/>
              <a:t>Для выполнения большинства заданий не требуется делать громоздкие вычисления, что позволяет значительно уменьшить влияние вычислительных ошибок на демонстрацию учащимся понимания изученных понятий, применение способов действий для решения поставленных задач. В целях оптимизации вычислений учащимся разрешается использовать калькулятор.</a:t>
            </a:r>
          </a:p>
          <a:p>
            <a:r>
              <a:rPr lang="ru-RU" dirty="0" smtClean="0"/>
              <a:t>Поставленная проблема должна быть нетривиальной, интересной и актуальной для возрастного развития учащихся. Предусматривается вариативность способов решения</a:t>
            </a:r>
          </a:p>
          <a:p>
            <a:r>
              <a:rPr lang="ru-RU" dirty="0" smtClean="0"/>
              <a:t>Задания составляются в соответствии с ФГОС и актуальностью мат. содержания для конкретного класса, но преимущественного из материала, уже хорошо усвоенного. Предусмотрено использование компьютера.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Формирование МГ – задача, требующая комплексного решения. Следует помнить о необходимости:</a:t>
            </a:r>
          </a:p>
          <a:p>
            <a:pPr lvl="0"/>
            <a:r>
              <a:rPr lang="ru-RU" dirty="0" smtClean="0"/>
              <a:t>Формирования системных математических знаний, теоретической и практической предметной базы; ни в коем случае не допускать крена в сторону натаскивания на решение практико-ориентированных задач; не ломать традиционный процесс, а подстраивать его под решение новой задачи; </a:t>
            </a:r>
          </a:p>
          <a:p>
            <a:pPr lvl="0"/>
            <a:r>
              <a:rPr lang="ru-RU" dirty="0" smtClean="0"/>
              <a:t>формировать готовность к взаимодействию с мат. стороной окружающего мира, для этого - погружать в реальные ситуации (давать отдельные задания, цепочки заданий, объединенных ситуацией, превращать текстовые задачи в реальные ситуации; проектные работы);</a:t>
            </a:r>
          </a:p>
          <a:p>
            <a:pPr lvl="0"/>
            <a:r>
              <a:rPr lang="ru-RU" dirty="0" smtClean="0"/>
              <a:t>формировать опыт поиска путей решения жизненных задач, учить математическому моделированию реальных ситуаций и переносить способы решения учебных задач на реальные;</a:t>
            </a:r>
          </a:p>
          <a:p>
            <a:pPr lvl="0"/>
            <a:r>
              <a:rPr lang="ru-RU" dirty="0" smtClean="0"/>
              <a:t>развивать когнитивную сферу, учить познавать мир, решать задачи разными способами;</a:t>
            </a:r>
          </a:p>
          <a:p>
            <a:pPr lvl="0"/>
            <a:r>
              <a:rPr lang="ru-RU" dirty="0" smtClean="0"/>
              <a:t>формировать коммуникативную, читательскую, информационную, социальную компетенции;</a:t>
            </a:r>
          </a:p>
          <a:p>
            <a:pPr lvl="0"/>
            <a:r>
              <a:rPr lang="ru-RU" dirty="0" smtClean="0"/>
              <a:t>развивать регулятивную сферы и рефлексию: учить планировать деятельность, конструировать алгоритмы (вычисления, построения и пр.), контролировать процесс и результат, выполнять проверку на соответствие исходным данным и правдоподобие, коррекцию и оценку результата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При реализации поставленных задач важно учитывать международные тенденции  развития образования. Одной из главных тенденций  является ИЗМЕНЕНИЕ ЗАПРОСА НА КАЧЕСТВО ОБЩЕГО ОБРАЗОВАНИЯ.</a:t>
            </a:r>
          </a:p>
          <a:p>
            <a:endParaRPr lang="ru-RU" sz="1400" dirty="0" smtClean="0"/>
          </a:p>
          <a:p>
            <a:r>
              <a:rPr lang="ru-RU" sz="1400" dirty="0" smtClean="0"/>
              <a:t>Эта тенденция в основном проявляется по двум направлениям:</a:t>
            </a:r>
          </a:p>
          <a:p>
            <a:r>
              <a:rPr lang="ru-RU" sz="1400" dirty="0" smtClean="0"/>
              <a:t>Изменение приоритетных целей образования и качественное изменение образовательной среды.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4422F0-E505-4C74-A618-366C45978F14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571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В качестве основных ориентиров при обсуждении вопросов, связанных с функциональной грамотностью учащихся будем использовать работы отечественных ученых и положения международного исследования </a:t>
            </a:r>
            <a:r>
              <a:rPr lang="en-US" sz="1400" dirty="0" smtClean="0"/>
              <a:t>PISA</a:t>
            </a:r>
            <a:r>
              <a:rPr lang="ru-RU" sz="1400" dirty="0" smtClean="0"/>
              <a:t>, в рамках которого впервые были разработаны подходы к оценке функциональной грамотности и получены данные об уровне функциональной грамотности школьников в странах мира. </a:t>
            </a:r>
          </a:p>
          <a:p>
            <a:endParaRPr lang="ru-RU" sz="1400" dirty="0" smtClean="0"/>
          </a:p>
          <a:p>
            <a:r>
              <a:rPr lang="ru-RU" sz="1400" dirty="0" smtClean="0"/>
              <a:t>Приведем несколько определений, которые раскрывают основной смысл данного понятия.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400" dirty="0" smtClean="0"/>
              <a:t>Как отличить  задания, направленные на  формирование и оценку функциональной грамотности?</a:t>
            </a:r>
          </a:p>
          <a:p>
            <a:endParaRPr lang="ru-RU" sz="1400" dirty="0" smtClean="0"/>
          </a:p>
          <a:p>
            <a:r>
              <a:rPr lang="ru-RU" sz="1400" dirty="0" smtClean="0"/>
              <a:t>Как оценить уровень </a:t>
            </a:r>
            <a:r>
              <a:rPr lang="ru-RU" sz="1400" dirty="0" err="1" smtClean="0"/>
              <a:t>сформированности</a:t>
            </a:r>
            <a:r>
              <a:rPr lang="ru-RU" sz="1400" dirty="0" smtClean="0"/>
              <a:t> функциональной  грамотности?</a:t>
            </a:r>
          </a:p>
          <a:p>
            <a:endParaRPr lang="ru-RU" sz="1400" dirty="0" smtClean="0"/>
          </a:p>
          <a:p>
            <a:r>
              <a:rPr lang="ru-RU" sz="1400" dirty="0" smtClean="0"/>
              <a:t>Чтобы оценить уровень функциональной грамотности своих учеников, учителю нужно дать им нетипичные задания, в которых предлагается рассмотреть некоторые проблемы из реальной жизни. Решение этих задач, как правило, требует применения знаний в незнакомой ситуации, поиска новых решений или способов действий, т.е. требует творческой активности.</a:t>
            </a:r>
          </a:p>
          <a:p>
            <a:r>
              <a:rPr lang="ru-RU" sz="1400" dirty="0" smtClean="0"/>
              <a:t> 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исследовании </a:t>
            </a:r>
            <a:r>
              <a:rPr lang="en-US" dirty="0" smtClean="0"/>
              <a:t>PISA </a:t>
            </a:r>
            <a:r>
              <a:rPr lang="ru-RU" dirty="0" smtClean="0"/>
              <a:t>в качестве основных содержательных составляющих функциональной грамотности выделены шесть: </a:t>
            </a:r>
            <a:r>
              <a:rPr lang="ru-RU" i="1" dirty="0" smtClean="0"/>
              <a:t>математическая грамотность, читательская грамотность, естественнонаучная грамотность, финансовая грамотность, глобальные компетенции и </a:t>
            </a:r>
            <a:r>
              <a:rPr lang="ru-RU" i="1" dirty="0" err="1" smtClean="0"/>
              <a:t>креативное</a:t>
            </a:r>
            <a:r>
              <a:rPr lang="ru-RU" i="1" dirty="0" smtClean="0"/>
              <a:t> мышление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Главной характеристикой каждой составляющей является способность действовать и взаимодействовать с окружающим миром, решая при этом разнообразные задачи. Например, в </a:t>
            </a:r>
            <a:r>
              <a:rPr lang="ru-RU" i="1" dirty="0" smtClean="0"/>
              <a:t>читательской грамотности</a:t>
            </a:r>
            <a:r>
              <a:rPr lang="ru-RU" dirty="0" smtClean="0"/>
              <a:t> проявляется способность человека понимать, использовать, оценивать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жизни». Института стратегии развития образования</a:t>
            </a:r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Как учитель может убедиться в том, что функциональная грамотность сформирована у ученика? </a:t>
            </a:r>
            <a:endParaRPr lang="ru-RU" dirty="0" smtClean="0"/>
          </a:p>
          <a:p>
            <a:r>
              <a:rPr lang="ru-RU" dirty="0" smtClean="0"/>
              <a:t>Функциональная грамотность в основном проявляется в решении проблемных задач, выходящих за пределы учебных ситуаций, и не похожих на те задачи, в ходе которых приобретались и отрабатывались знания и умения.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67C25B-F44A-4D79-AFA0-A0AB29296C54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4099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00" name="Заметки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2813"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4101" name="Номер слайда 3"/>
          <p:cNvSpPr txBox="1">
            <a:spLocks noGrp="1"/>
          </p:cNvSpPr>
          <p:nvPr/>
        </p:nvSpPr>
        <p:spPr bwMode="auto">
          <a:xfrm>
            <a:off x="3884615" y="868521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1041400" eaLnBrk="1" hangingPunct="1"/>
            <a:fld id="{E021AC42-D2F8-454F-ABC0-9355A9A1FF0E}" type="slidenum">
              <a:rPr lang="ru-RU" altLang="ru-RU" sz="1200">
                <a:latin typeface="Calibri" pitchFamily="34" charset="0"/>
              </a:rPr>
              <a:pPr algn="r" defTabSz="1041400" eaLnBrk="1" hangingPunct="1"/>
              <a:t>9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170F-0C22-4C83-B79E-D70C047D3553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81BF-5356-48C0-8556-99A919964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170F-0C22-4C83-B79E-D70C047D3553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81BF-5356-48C0-8556-99A919964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170F-0C22-4C83-B79E-D70C047D3553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81BF-5356-48C0-8556-99A919964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170F-0C22-4C83-B79E-D70C047D3553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81BF-5356-48C0-8556-99A919964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170F-0C22-4C83-B79E-D70C047D3553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81BF-5356-48C0-8556-99A919964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170F-0C22-4C83-B79E-D70C047D3553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81BF-5356-48C0-8556-99A919964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170F-0C22-4C83-B79E-D70C047D3553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81BF-5356-48C0-8556-99A919964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170F-0C22-4C83-B79E-D70C047D3553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81BF-5356-48C0-8556-99A919964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170F-0C22-4C83-B79E-D70C047D3553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81BF-5356-48C0-8556-99A919964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170F-0C22-4C83-B79E-D70C047D3553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81BF-5356-48C0-8556-99A919964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170F-0C22-4C83-B79E-D70C047D3553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81BF-5356-48C0-8556-99A919964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4170F-0C22-4C83-B79E-D70C047D3553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681BF-5356-48C0-8556-99A919964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7153" y="2464000"/>
            <a:ext cx="7481751" cy="2478235"/>
          </a:xfrm>
          <a:prstGeom prst="rect">
            <a:avLst/>
          </a:prstGeom>
        </p:spPr>
        <p:txBody>
          <a:bodyPr wrap="square" lIns="76828" tIns="38414" rIns="76828" bIns="38414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Формирование функциональной грамотности – одна из основных задач ФГОС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i="1" dirty="0"/>
              <a:t/>
            </a:r>
            <a:br>
              <a:rPr lang="ru-RU" sz="3000" i="1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44345" y="5152214"/>
            <a:ext cx="4613656" cy="508465"/>
          </a:xfrm>
          <a:prstGeom prst="rect">
            <a:avLst/>
          </a:prstGeom>
        </p:spPr>
        <p:txBody>
          <a:bodyPr wrap="square" lIns="76828" tIns="38414" rIns="76828" bIns="38414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2203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774" y="146621"/>
            <a:ext cx="7921591" cy="888978"/>
          </a:xfrm>
        </p:spPr>
        <p:txBody>
          <a:bodyPr>
            <a:normAutofit/>
          </a:bodyPr>
          <a:lstStyle/>
          <a:p>
            <a:pPr algn="r"/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4893" y="1097281"/>
            <a:ext cx="8008218" cy="54767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Математическая грамотность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способность индивидуума проводить математические рассуждения  и формулировать, применять, интерпретировать математику для решения проблем в разнообразных контекстах реального мира.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включает использование математических понятий, процедур, фактов и инструментов, чтобы описать, объяснить и предсказать явления.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помогает людям понять роль математики в мире, высказывать хорошо обоснованные суждения и принимать решения, которые необходимы конструктивному, активному и размышляющему гражданину.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875"/>
            <a:ext cx="80772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PISA </a:t>
            </a:r>
            <a:r>
              <a:rPr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Program for International Student Assessment)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проверяет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 уровень усвоения школьных программ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Оценивает 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способности учащихся применять полученные в школе знания и умения в различных жизненных ситуациях</a:t>
            </a:r>
            <a:r>
              <a:rPr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dirty="0" smtClean="0">
                <a:latin typeface="Times New Roman" pitchFamily="18" charset="0"/>
                <a:cs typeface="Times New Roman" pitchFamily="18" charset="0"/>
              </a:rPr>
              <a:t>( проблемный подход)</a:t>
            </a:r>
          </a:p>
          <a:p>
            <a:pPr lvl="8">
              <a:defRPr/>
            </a:pPr>
            <a:endParaRPr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313" y="258287"/>
            <a:ext cx="8229600" cy="620357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Математическая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E400270A-A281-4A06-A17F-EBE2BF3ABC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021542"/>
              </p:ext>
            </p:extLst>
          </p:nvPr>
        </p:nvGraphicFramePr>
        <p:xfrm>
          <a:off x="456956" y="1600150"/>
          <a:ext cx="1953650" cy="354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650">
                  <a:extLst>
                    <a:ext uri="{9D8B030D-6E8A-4147-A177-3AD203B41FA5}">
                      <a16:colId xmlns:a16="http://schemas.microsoft.com/office/drawing/2014/main" xmlns="" val="3813844802"/>
                    </a:ext>
                  </a:extLst>
                </a:gridCol>
              </a:tblGrid>
              <a:tr h="354981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</a:rPr>
                        <a:t>Кассовый аппарат</a:t>
                      </a:r>
                    </a:p>
                  </a:txBody>
                  <a:tcPr marL="70376" marR="70376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194634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B4102E-BEB3-4741-AB7E-D4005C8D55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7577" t="53234" r="4999" b="17660"/>
          <a:stretch/>
        </p:blipFill>
        <p:spPr>
          <a:xfrm>
            <a:off x="2482696" y="2129724"/>
            <a:ext cx="4336481" cy="1861071"/>
          </a:xfrm>
          <a:prstGeom prst="rect">
            <a:avLst/>
          </a:prstGeom>
        </p:spPr>
      </p:pic>
      <p:graphicFrame>
        <p:nvGraphicFramePr>
          <p:cNvPr id="10" name="Объект 8">
            <a:extLst>
              <a:ext uri="{FF2B5EF4-FFF2-40B4-BE49-F238E27FC236}">
                <a16:creationId xmlns:a16="http://schemas.microsoft.com/office/drawing/2014/main" xmlns="" id="{D5749EF5-7559-4690-9835-ECDA65E5CC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254931"/>
              </p:ext>
            </p:extLst>
          </p:nvPr>
        </p:nvGraphicFramePr>
        <p:xfrm>
          <a:off x="456956" y="3510921"/>
          <a:ext cx="1953650" cy="354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650">
                  <a:extLst>
                    <a:ext uri="{9D8B030D-6E8A-4147-A177-3AD203B41FA5}">
                      <a16:colId xmlns:a16="http://schemas.microsoft.com/office/drawing/2014/main" xmlns="" val="3813844802"/>
                    </a:ext>
                  </a:extLst>
                </a:gridCol>
              </a:tblGrid>
              <a:tr h="354981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</a:rPr>
                        <a:t>Петергоф</a:t>
                      </a:r>
                    </a:p>
                  </a:txBody>
                  <a:tcPr marL="70376" marR="70376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194634"/>
                  </a:ext>
                </a:extLst>
              </a:tr>
            </a:tbl>
          </a:graphicData>
        </a:graphic>
      </p:graphicFrame>
      <p:graphicFrame>
        <p:nvGraphicFramePr>
          <p:cNvPr id="11" name="Объект 8">
            <a:extLst>
              <a:ext uri="{FF2B5EF4-FFF2-40B4-BE49-F238E27FC236}">
                <a16:creationId xmlns:a16="http://schemas.microsoft.com/office/drawing/2014/main" xmlns="" id="{0BBC0D61-5F4C-4689-A448-E9431A8890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511248"/>
              </p:ext>
            </p:extLst>
          </p:nvPr>
        </p:nvGraphicFramePr>
        <p:xfrm>
          <a:off x="456956" y="5382553"/>
          <a:ext cx="2175331" cy="605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331">
                  <a:extLst>
                    <a:ext uri="{9D8B030D-6E8A-4147-A177-3AD203B41FA5}">
                      <a16:colId xmlns:a16="http://schemas.microsoft.com/office/drawing/2014/main" xmlns="" val="3813844802"/>
                    </a:ext>
                  </a:extLst>
                </a:gridCol>
              </a:tblGrid>
              <a:tr h="354981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</a:rPr>
                        <a:t>Взвешивание фруктов</a:t>
                      </a:r>
                    </a:p>
                  </a:txBody>
                  <a:tcPr marL="70376" marR="70376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194634"/>
                  </a:ext>
                </a:extLst>
              </a:tr>
            </a:tbl>
          </a:graphicData>
        </a:graphic>
      </p:graphicFrame>
      <p:graphicFrame>
        <p:nvGraphicFramePr>
          <p:cNvPr id="13" name="Объект 8">
            <a:extLst>
              <a:ext uri="{FF2B5EF4-FFF2-40B4-BE49-F238E27FC236}">
                <a16:creationId xmlns:a16="http://schemas.microsoft.com/office/drawing/2014/main" xmlns="" id="{72F19A8C-A1A9-4EA2-A359-75E0EE44D4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819847"/>
              </p:ext>
            </p:extLst>
          </p:nvPr>
        </p:nvGraphicFramePr>
        <p:xfrm>
          <a:off x="6883195" y="5396628"/>
          <a:ext cx="1953650" cy="354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650">
                  <a:extLst>
                    <a:ext uri="{9D8B030D-6E8A-4147-A177-3AD203B41FA5}">
                      <a16:colId xmlns:a16="http://schemas.microsoft.com/office/drawing/2014/main" xmlns="" val="3813844802"/>
                    </a:ext>
                  </a:extLst>
                </a:gridCol>
              </a:tblGrid>
              <a:tr h="354981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</a:rPr>
                        <a:t>Ремонт комнаты</a:t>
                      </a:r>
                    </a:p>
                  </a:txBody>
                  <a:tcPr marL="70376" marR="70376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194634"/>
                  </a:ext>
                </a:extLst>
              </a:tr>
            </a:tbl>
          </a:graphicData>
        </a:graphic>
      </p:graphicFrame>
      <p:graphicFrame>
        <p:nvGraphicFramePr>
          <p:cNvPr id="14" name="Объект 8">
            <a:extLst>
              <a:ext uri="{FF2B5EF4-FFF2-40B4-BE49-F238E27FC236}">
                <a16:creationId xmlns:a16="http://schemas.microsoft.com/office/drawing/2014/main" xmlns="" id="{1160AECF-9E02-46A9-8B77-DC6300A721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504694"/>
              </p:ext>
            </p:extLst>
          </p:nvPr>
        </p:nvGraphicFramePr>
        <p:xfrm>
          <a:off x="6857927" y="3441237"/>
          <a:ext cx="1953650" cy="605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650">
                  <a:extLst>
                    <a:ext uri="{9D8B030D-6E8A-4147-A177-3AD203B41FA5}">
                      <a16:colId xmlns:a16="http://schemas.microsoft.com/office/drawing/2014/main" xmlns="" val="3813844802"/>
                    </a:ext>
                  </a:extLst>
                </a:gridCol>
              </a:tblGrid>
              <a:tr h="354981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</a:rPr>
                        <a:t>Покупка телевизора</a:t>
                      </a:r>
                    </a:p>
                  </a:txBody>
                  <a:tcPr marL="70376" marR="70376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194634"/>
                  </a:ext>
                </a:extLst>
              </a:tr>
            </a:tbl>
          </a:graphicData>
        </a:graphic>
      </p:graphicFrame>
      <p:graphicFrame>
        <p:nvGraphicFramePr>
          <p:cNvPr id="15" name="Объект 8">
            <a:extLst>
              <a:ext uri="{FF2B5EF4-FFF2-40B4-BE49-F238E27FC236}">
                <a16:creationId xmlns:a16="http://schemas.microsoft.com/office/drawing/2014/main" xmlns="" id="{E94D40D9-D884-4DFE-B5DE-44E1494559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851025"/>
              </p:ext>
            </p:extLst>
          </p:nvPr>
        </p:nvGraphicFramePr>
        <p:xfrm>
          <a:off x="6456293" y="1650492"/>
          <a:ext cx="2355284" cy="605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284">
                  <a:extLst>
                    <a:ext uri="{9D8B030D-6E8A-4147-A177-3AD203B41FA5}">
                      <a16:colId xmlns:a16="http://schemas.microsoft.com/office/drawing/2014/main" xmlns="" val="3813844802"/>
                    </a:ext>
                  </a:extLst>
                </a:gridCol>
              </a:tblGrid>
              <a:tr h="354981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</a:rPr>
                        <a:t>Бугельные подъемники</a:t>
                      </a:r>
                    </a:p>
                  </a:txBody>
                  <a:tcPr marL="70376" marR="70376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194634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A9BB75B-6340-456D-AE50-25672D01DD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1515" t="36686" r="14847" b="42194"/>
          <a:stretch/>
        </p:blipFill>
        <p:spPr>
          <a:xfrm>
            <a:off x="6764144" y="5911995"/>
            <a:ext cx="2072702" cy="701454"/>
          </a:xfrm>
          <a:prstGeom prst="rect">
            <a:avLst/>
          </a:prstGeom>
        </p:spPr>
      </p:pic>
      <p:graphicFrame>
        <p:nvGraphicFramePr>
          <p:cNvPr id="17" name="Объект 8">
            <a:extLst>
              <a:ext uri="{FF2B5EF4-FFF2-40B4-BE49-F238E27FC236}">
                <a16:creationId xmlns:a16="http://schemas.microsoft.com/office/drawing/2014/main" xmlns="" id="{F07788EB-176E-49A0-9609-902FE54B35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750280"/>
              </p:ext>
            </p:extLst>
          </p:nvPr>
        </p:nvGraphicFramePr>
        <p:xfrm>
          <a:off x="456956" y="983388"/>
          <a:ext cx="1953650" cy="605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650">
                  <a:extLst>
                    <a:ext uri="{9D8B030D-6E8A-4147-A177-3AD203B41FA5}">
                      <a16:colId xmlns:a16="http://schemas.microsoft.com/office/drawing/2014/main" xmlns="" val="3813844802"/>
                    </a:ext>
                  </a:extLst>
                </a:gridCol>
              </a:tblGrid>
              <a:tr h="354981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Мониторинг 5 класс</a:t>
                      </a:r>
                    </a:p>
                  </a:txBody>
                  <a:tcPr marL="70376" marR="70376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194634"/>
                  </a:ext>
                </a:extLst>
              </a:tr>
            </a:tbl>
          </a:graphicData>
        </a:graphic>
      </p:graphicFrame>
      <p:graphicFrame>
        <p:nvGraphicFramePr>
          <p:cNvPr id="19" name="Объект 8">
            <a:extLst>
              <a:ext uri="{FF2B5EF4-FFF2-40B4-BE49-F238E27FC236}">
                <a16:creationId xmlns:a16="http://schemas.microsoft.com/office/drawing/2014/main" xmlns="" id="{1A04B85D-A730-4BAA-9A0E-5689FC89FF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218020"/>
              </p:ext>
            </p:extLst>
          </p:nvPr>
        </p:nvGraphicFramePr>
        <p:xfrm>
          <a:off x="6857927" y="946005"/>
          <a:ext cx="1953650" cy="605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650">
                  <a:extLst>
                    <a:ext uri="{9D8B030D-6E8A-4147-A177-3AD203B41FA5}">
                      <a16:colId xmlns:a16="http://schemas.microsoft.com/office/drawing/2014/main" xmlns="" val="3813844802"/>
                    </a:ext>
                  </a:extLst>
                </a:gridCol>
              </a:tblGrid>
              <a:tr h="354981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Мониторинг 7 класс</a:t>
                      </a:r>
                    </a:p>
                  </a:txBody>
                  <a:tcPr marL="70376" marR="70376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194634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EA2C75D-C596-487C-92DB-5EF2955E28F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956" y="2173695"/>
            <a:ext cx="1969536" cy="101725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D78D8E1-B43C-4C6E-8F65-808E3CE3BE5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6956" y="4185639"/>
            <a:ext cx="2042814" cy="95044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2725E29-5184-47A6-962C-7FDB03C5D64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6955" y="6017604"/>
            <a:ext cx="2064491" cy="76095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0D9777C-309F-4C33-8F0E-6D59C1DA901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48818" t="37963" r="14211" b="37772"/>
          <a:stretch/>
        </p:blipFill>
        <p:spPr>
          <a:xfrm>
            <a:off x="7097588" y="2285144"/>
            <a:ext cx="1713600" cy="78644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52E4FEB-770E-47DA-8240-43F3F21CD98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53305" y="3965750"/>
            <a:ext cx="1735469" cy="100539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798548" y="1292215"/>
            <a:ext cx="3380643" cy="385355"/>
          </a:xfrm>
          <a:prstGeom prst="rect">
            <a:avLst/>
          </a:prstGeom>
        </p:spPr>
        <p:txBody>
          <a:bodyPr wrap="square" lIns="76828" tIns="38414" rIns="76828" bIns="38414">
            <a:spAutoFit/>
          </a:bodyPr>
          <a:lstStyle/>
          <a:p>
            <a:pPr algn="ctr"/>
            <a:r>
              <a:rPr lang="ru-RU" sz="2000" b="1" dirty="0" smtClean="0"/>
              <a:t>Исследование </a:t>
            </a:r>
            <a:r>
              <a:rPr lang="en-US" sz="2000" b="1" dirty="0" smtClean="0"/>
              <a:t>PISA</a:t>
            </a:r>
            <a:r>
              <a:rPr lang="ru-RU" sz="2000" b="1" dirty="0" smtClean="0"/>
              <a:t> </a:t>
            </a:r>
            <a:endParaRPr lang="ru-RU" b="1" dirty="0"/>
          </a:p>
        </p:txBody>
      </p:sp>
      <p:sp>
        <p:nvSpPr>
          <p:cNvPr id="37" name="Овал 36"/>
          <p:cNvSpPr/>
          <p:nvPr/>
        </p:nvSpPr>
        <p:spPr>
          <a:xfrm>
            <a:off x="3802257" y="4659894"/>
            <a:ext cx="1785329" cy="1022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4891234" y="5590472"/>
            <a:ext cx="311136" cy="644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10800000">
            <a:off x="4156607" y="4216105"/>
            <a:ext cx="311136" cy="571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5254226" y="4659893"/>
            <a:ext cx="859328" cy="423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10800000">
            <a:off x="3149116" y="4842630"/>
            <a:ext cx="755617" cy="423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928194" y="5001808"/>
            <a:ext cx="1609035" cy="385355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r>
              <a:rPr lang="ru-RU" sz="2000" b="1" i="1" dirty="0" smtClean="0"/>
              <a:t>Рассуждать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18021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2269" y="146621"/>
            <a:ext cx="7863840" cy="820594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PISA-2021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67892" y="1357163"/>
            <a:ext cx="8200723" cy="503401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Особое внимание к оценке математических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рассуждений.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Новая точка зрения на связь между математическими рассуждениями и решением поставленной проблемы: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решения проблемы математически грамотный учащийся сначала должен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увидеть математическую природу проблемы, представленной в контексте  реального мира,  и сформулировать ее на языке математики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преобразование требует математических рассуждений и, возможно, является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центральным  компонентом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того, что значит быть математически грамотным.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Компьютерное моделирование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46621"/>
            <a:ext cx="8701239" cy="82059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Структура оценки математической грамотности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3466" y="1285860"/>
            <a:ext cx="8797069" cy="5572140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Математическое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которое используется в тестовых заданиях (предметное ядро функциональной грамотности):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		Изменения и зависимости (алгебра)  				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		Пространство и форма (геометрия)  				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		Неопределенность и данные (ТВ и статистика)	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		Количество (арифметика)</a:t>
            </a:r>
          </a:p>
          <a:p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Когнитивные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процессы (составляющие интеллектуальной деятельности)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которые описывают, что делает ученик, чтобы связать контекст, в котором представлена проблема, с математикой, необходимой для её решения </a:t>
            </a:r>
          </a:p>
          <a:p>
            <a:pPr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		формулировать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ситуацию математически  	</a:t>
            </a:r>
          </a:p>
          <a:p>
            <a:pPr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		применять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математические понятия, факты, процедуры</a:t>
            </a:r>
          </a:p>
          <a:p>
            <a:pPr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		интерпретировать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использовать и оценивать результаты</a:t>
            </a:r>
          </a:p>
          <a:p>
            <a:pPr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		рассуждать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Контекст,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в котором представлена проблема.</a:t>
            </a:r>
          </a:p>
          <a:p>
            <a:pPr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		Личная жизнь – Мир человека 	Общественная жизнь – Мир социума </a:t>
            </a:r>
          </a:p>
          <a:p>
            <a:pPr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		Образование/профессиональная деятельность – Мир профессий </a:t>
            </a:r>
          </a:p>
          <a:p>
            <a:pPr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		Научная деятельность – Мир науки </a:t>
            </a:r>
          </a:p>
          <a:p>
            <a:endParaRPr lang="ru-RU" sz="2700" i="1" dirty="0" smtClean="0"/>
          </a:p>
          <a:p>
            <a:endParaRPr lang="ru-RU" sz="2700" i="1" dirty="0" smtClean="0"/>
          </a:p>
          <a:p>
            <a:endParaRPr lang="ru-RU" sz="2700" i="1" dirty="0" smtClean="0"/>
          </a:p>
          <a:p>
            <a:pPr lvl="0"/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46621"/>
            <a:ext cx="8569523" cy="95736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Недостатки в овладении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метапредметными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умениями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8448" y="1428737"/>
            <a:ext cx="8687105" cy="51549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работать с нетрадиционным заданием, в частности, с задачей, отличной от текстовой, для которой известен способ решения;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работать с информацией, представленной в различных формах (текста, таблицы, диаграммы, схемы, рисунка, чертежа)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отбирать информацию, если задача содержит избыточную информацию; привлекать информацию, использовать личный опыт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задавать самостоятельно точность данных с учетом условий задачи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моделировать ситуацию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размышлять: использовать здравый смысл, перебор возможных вариантов, метод проб и ошибок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представлять в словесной форме обоснование решения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находить и удерживать все условия, необходимые для решения и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интерпретации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345" y="146621"/>
            <a:ext cx="8521614" cy="683829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«Мягкий» мониторинг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684512"/>
              </p:ext>
            </p:extLst>
          </p:nvPr>
        </p:nvGraphicFramePr>
        <p:xfrm>
          <a:off x="134755" y="1145406"/>
          <a:ext cx="8749364" cy="575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488"/>
                <a:gridCol w="3140562"/>
                <a:gridCol w="2910314"/>
              </a:tblGrid>
              <a:tr h="1907417">
                <a:tc rowSpan="2"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Контекст:</a:t>
                      </a:r>
                    </a:p>
                    <a:p>
                      <a:pPr mar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Личная жизнь</a:t>
                      </a:r>
                    </a:p>
                    <a:p>
                      <a:pPr mar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Образование/</a:t>
                      </a:r>
                    </a:p>
                    <a:p>
                      <a:pPr marL="0" indent="-285750">
                        <a:buFont typeface="Arial" panose="020B0604020202020204" pitchFamily="34" charset="0"/>
                        <a:buNone/>
                      </a:pPr>
                      <a:r>
                        <a:rPr lang="ru-RU" sz="19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профессии </a:t>
                      </a:r>
                    </a:p>
                    <a:p>
                      <a:pPr marL="0" indent="-285750">
                        <a:buFont typeface="Arial" pitchFamily="34" charset="0"/>
                        <a:buChar char="•"/>
                      </a:pPr>
                      <a:r>
                        <a:rPr lang="ru-RU" sz="19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Общественная жизнь </a:t>
                      </a:r>
                    </a:p>
                    <a:p>
                      <a:pPr marL="0" indent="-285750">
                        <a:buFont typeface="Arial" pitchFamily="34" charset="0"/>
                        <a:buChar char="•"/>
                      </a:pPr>
                      <a:r>
                        <a:rPr lang="ru-RU" sz="19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Научная деятельность </a:t>
                      </a:r>
                      <a:br>
                        <a:rPr lang="ru-RU" sz="1900" i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9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Когнитивная область: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формулировать</a:t>
                      </a: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применять</a:t>
                      </a: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интерпретировать</a:t>
                      </a:r>
                      <a:r>
                        <a:rPr lang="en-US" sz="1900" i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9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оценивать</a:t>
                      </a:r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рассуждать</a:t>
                      </a:r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Область содержания: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Изменения и зависимости </a:t>
                      </a:r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Пространство и форма </a:t>
                      </a:r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Неопределенность и данные</a:t>
                      </a:r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6023">
                <a:tc vMerge="1">
                  <a:txBody>
                    <a:bodyPr/>
                    <a:lstStyle/>
                    <a:p>
                      <a:endParaRPr lang="ru-RU" sz="1700" dirty="0" smtClean="0"/>
                    </a:p>
                  </a:txBody>
                  <a:tcPr marL="118809" marR="118809" marT="47763" marB="47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МАТЕМАТИЧЕСКАЯ ГРАМОТНОСТЬ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118809" marR="118809" marT="47763" marB="47763"/>
                </a:tc>
              </a:tr>
              <a:tr h="2673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ru-RU" sz="1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положения</a:t>
                      </a: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Соответствие</a:t>
                      </a: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ФГОС</a:t>
                      </a:r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Актуальность мат.</a:t>
                      </a: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содержания (по классам)</a:t>
                      </a:r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компьютера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Принципы: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 Мотивация (возраст, интерес, доступность)</a:t>
                      </a:r>
                      <a:endParaRPr lang="ru-RU" sz="19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Реалистичность</a:t>
                      </a:r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Проблемность</a:t>
                      </a:r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Вариативность способов решения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Структура:</a:t>
                      </a:r>
                      <a:r>
                        <a:rPr lang="ru-RU" sz="1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Текст-описание – вербальный, графический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Иллюстрации</a:t>
                      </a:r>
                      <a:endParaRPr lang="ru-RU" sz="19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Справочный материал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 – сложность от 1 до 3 баллов; оценивание – 1-2 балла</a:t>
                      </a:r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0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Критерии математической грамотности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Математическое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задачи;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Контексты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задач оценочных материалов;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Математический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мыслительный процесс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7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Математический процесс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Действия, которые надо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предпринять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Формулирование задачи на математическом языке.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математических понятий. фактов, действий и аргументации.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Интерпретация, применение и оценка математических результатов. 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1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Категории математического содержания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Пространство и форма;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и зависимости;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Неопределенность и данные.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1447800"/>
          </a:xfrm>
        </p:spPr>
        <p:txBody>
          <a:bodyPr>
            <a:normAutofit fontScale="90000"/>
          </a:bodyPr>
          <a:lstStyle/>
          <a:p>
            <a:pPr marL="224081" indent="-224081"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Из указа Президента России 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от 7 мая 2018 года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	Правительству РФ поручено обеспечить глобальную конкурентоспособность российского образования, вхождение Российской Федерации в число 10 ведущих стран мира по качеству общего образования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800" dirty="0"/>
              <a:t/>
            </a:r>
            <a:br>
              <a:rPr lang="ru-RU" altLang="ru-RU" sz="2800" dirty="0"/>
            </a:br>
            <a:endParaRPr lang="ru-RU" alt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464001"/>
            <a:ext cx="8610600" cy="4204641"/>
          </a:xfrm>
        </p:spPr>
        <p:txBody>
          <a:bodyPr>
            <a:normAutofit fontScale="85000" lnSpcReduction="10000"/>
          </a:bodyPr>
          <a:lstStyle/>
          <a:p>
            <a:pPr marL="0" indent="452402">
              <a:buNone/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Из Государственной программы РФ «Развитие образования»  (2018-2025 годы) </a:t>
            </a: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от 26 декабря 2017 г</a:t>
            </a:r>
            <a:r>
              <a:rPr lang="en-US" alt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52402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программы – качество образования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которое характеризуется: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охранением лидирующих позиций РФ в международном исследовании качества чтения и понимания текстов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(PIRLS),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также в международном исследовании качества математического и естественнонаучного образования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(TIMSS)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повышением позиций РФ в международной программе по оценке образовательных достижений учащихся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PISA) …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Предметное содержание задачи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Пространство и форма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Неопределенность и данные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Алгебраические выражения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Преобразования и функции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Уравнения и неравенства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Системы координат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Отношения внутри геометрических объектов и между ними в двух и трех измерениях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Измерение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Числа и величины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Арифметические операции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Проценты, соотношения и пропорции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Принципы счета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Сбор, представление и интерпретация данных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Изменчивость данных и ее описание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Образцы и выборки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Случайность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 вероятность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8"/>
          <a:stretch/>
        </p:blipFill>
        <p:spPr bwMode="auto">
          <a:xfrm>
            <a:off x="0" y="260648"/>
            <a:ext cx="925252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5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Диагностическая работа для учащихся 5 классов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МАТЕМАТИЧЕСКАЯ ГРАМОТНОСТЬ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357298"/>
            <a:ext cx="800105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ИНСТРУКЦИЯ для УЧАЩИХСЯ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состоит из четырех заданий, каждое задание описывает одну ситуацию. В каждом задании два вопроса. Таким образом, всего в работе 8 вопросов, на которые вам необходимо будет дать ответ.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выполнение работы отводится 40 минут.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работе вам встретятся задания с разной формой ответа.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ответе на вопрос с выбором ответа нужно отметить ответ, который считаете верным, поставив знак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ответе на вопрос с кратким ответом записывайте ответ в специально отведенном месте после слов «Ответ», «числовое выражение».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работе есть вопросы, к которым нужно не только дать ответ, но и записать решение или объяснение. В этих заданиях написано: «запишите решение», «докажите», «объясните».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Желаем успеха!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5286380" cy="62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	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571480"/>
            <a:ext cx="37147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Характеристики задания 1: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Контекст - Личная жизнь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Уровень сложности задания –1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Формат ответа – краткий ответ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Описание задания– выполнение расчетов с натуральными числами; составление числового выражения, соответствующего условию задания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Характеристики задания 2: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Контекст - Личная жизнь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Уровень сложности задания - 2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Формат ответа – развернутый ответ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Описание задания– выполнение расчетов с натуральными числами; понимание смысла арифметического действия (деление с остатком), прикидка результата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5537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65876"/>
            <a:ext cx="4929190" cy="329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14942" y="0"/>
            <a:ext cx="392905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Характеристики задания 1: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Контекст- Личная жизнь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Уровень сложности задания - 1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Формат ответа – выбор ответа (из четырех предложенных)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Описание задания– применение представления о площади для решения практической задачи, конструирование фигуры из составных частей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Характеристики задания 2: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Контекст - Личная жизнь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Уровень сложности задания - 2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Формат ответа – краткий ответ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Описание задания – соотнесение размеров площадей данных фигур, установление зависимости между величинами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	</a:t>
            </a:r>
          </a:p>
          <a:p>
            <a:endParaRPr lang="ru-RU" b="1" dirty="0" smtClean="0"/>
          </a:p>
          <a:p>
            <a:r>
              <a:rPr lang="ru-RU" dirty="0" smtClean="0"/>
              <a:t>	</a:t>
            </a:r>
          </a:p>
          <a:p>
            <a:r>
              <a:rPr lang="ru-RU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594096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745124"/>
            <a:ext cx="4500562" cy="611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3500438"/>
            <a:ext cx="357186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Характеристики задания 2: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Контекст- Образование/профессиональная деятельность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Уровень сложности задания –3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Формат ответа – краткий ответ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Описание задания – составление квадрата из данных фигур </a:t>
            </a:r>
          </a:p>
          <a:p>
            <a:r>
              <a:rPr lang="ru-RU" sz="1400" dirty="0" smtClean="0"/>
              <a:t>	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Диагностическая работа для учащихся 7 классов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МАТЕМАТИЧЕСКАЯ ГРАМОТНОСТЬ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000108"/>
            <a:ext cx="88583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ИНСТРУКЦИЯ для УЧАЩИХСЯ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 состоит из четырех заданий, каждое задание описывает одну ситуацию. В каждом задании два вопроса. Таким образом, всего в работе 8 вопросов, на которые вам необходимо будет дать ответ.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выполнение работы отводится 40 минут.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Внимательно читайте описание ситуации, вчитывайтесь в условие, рассматривайте иллюстрации. 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Обращайте внимание на то, в какой форме требуется дать ответ.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ответе на вопрос с выбором ответа нужно указать все варианты ответа, которые вы считаете верными, поставив знак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ответе на вопрос с кратким ответом записывайте ответ в специально отведенном месте после слова «Ответ».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работе есть вопросы, к которым нужно не только дать ответ, но и записать обоснование, привести решение. В этих случаях написано: «Запишите ответ и приведите соответствующее обоснование», указано место для ответа и для вашего решения. 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Задания выполняйте последовательно. Если не удаётся сразу найти ответ на поставленный вопрос, пропустите его и переходите к следующему. Если останется время, вы сможете вернуться к пропущенным заданиям или отдельным вопросам. 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не забывайте делать проверку полученного ответа.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Желаем успеха!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4572032" cy="578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25961"/>
            <a:ext cx="4167192" cy="403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28572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Характеристики задания 1: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Контекст: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общественная жизнь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Уровень сложности: 1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Формат ответа: множественный выбор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Характеристики задания 2: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Контекст: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общественная жизнь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Уровень сложности: 2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Формат ответа: развёрнутый </a:t>
            </a:r>
          </a:p>
          <a:p>
            <a:r>
              <a:rPr lang="ru-RU" dirty="0" smtClean="0"/>
              <a:t>	</a:t>
            </a:r>
          </a:p>
          <a:p>
            <a:r>
              <a:rPr lang="ru-RU" b="1" dirty="0" smtClean="0"/>
              <a:t> </a:t>
            </a:r>
          </a:p>
          <a:p>
            <a:r>
              <a:rPr lang="ru-RU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35718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67075"/>
            <a:ext cx="36004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457450"/>
            <a:ext cx="37719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0" y="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Характеристики задания 1: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Контекст: научная жизнь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Уровень сложности: 1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Формат ответа: краткий ответ;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Характеристики задания 2: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Контекст: научная жизнь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Уровень сложности: 3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Формат ответа: множественный выбор </a:t>
            </a:r>
          </a:p>
          <a:p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Уровни математической грамотности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9012241" cy="501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право 21"/>
          <p:cNvSpPr/>
          <p:nvPr/>
        </p:nvSpPr>
        <p:spPr>
          <a:xfrm>
            <a:off x="4499993" y="656161"/>
            <a:ext cx="4644008" cy="5184576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684633" y="2366352"/>
            <a:ext cx="2046543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860033" y="932723"/>
            <a:ext cx="4176464" cy="1433007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Приоритетной целью становится формирование функциональной грамотности в системе общего образования (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PISA: 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математическая, естественнонаучная, читательская и др.) 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470892" y="1890220"/>
            <a:ext cx="4043522" cy="2986280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82095" y="1892830"/>
            <a:ext cx="3069440" cy="2488680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r>
              <a:rPr lang="ru-RU" sz="3100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Изменение </a:t>
            </a:r>
          </a:p>
          <a:p>
            <a:r>
              <a:rPr lang="ru-RU" sz="3100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запроса на </a:t>
            </a:r>
          </a:p>
          <a:p>
            <a:r>
              <a:rPr lang="ru-RU" sz="3100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Качество</a:t>
            </a:r>
          </a:p>
          <a:p>
            <a:r>
              <a:rPr lang="ru-RU" sz="3100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Общего </a:t>
            </a:r>
          </a:p>
          <a:p>
            <a:r>
              <a:rPr lang="ru-RU" sz="3100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60032" y="3236980"/>
            <a:ext cx="4032448" cy="1876205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Создание поддерживающей позитивной  образовательной среды  за счет изменения содержания образовательных программ для более полного учета интересов учащихся и требований 21 века (Япония, Сингапур, Китай, Корея и др.)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7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82047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Уровни математической грамотности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3142"/>
            <a:ext cx="7632848" cy="608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9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231006"/>
            <a:ext cx="8643998" cy="82172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Формирование МГ. Что  делать</a:t>
            </a:r>
            <a:r>
              <a:rPr lang="ru-RU" sz="3600" dirty="0" smtClean="0"/>
              <a:t>?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258" y="1020278"/>
            <a:ext cx="8547233" cy="569487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Помнить 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формируемых математических знаний, о необходимости теоретической и практической предметной базы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готовность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 взаимодействию с математической стороной окружающего мира - погружать в реальные ситуации (отдельные задания; цепочки заданий, объединенных ситуацией, проектные работы)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поиска путей решения жизненных задач, учить математическому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моделированию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реальных ситуаций и переносить способы решения учебных задач на реальные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когнитивную сферу, учить познавать мир, решать задачи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разными способами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коммуникативную, читательскую, информационную, социальную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компетенции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регулятивную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сферы и рефлексию: учить планировать деятельность, конструировать алгоритмы (вычисления, построения и пр.), контролировать процесс и результат, выполнять проверку на соответствие исходным данным и правдоподобие, коррекцию и оценку результата деятельности.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ru-RU" sz="2400" dirty="0" smtClean="0"/>
          </a:p>
          <a:p>
            <a:pPr>
              <a:spcBef>
                <a:spcPts val="0"/>
              </a:spcBef>
            </a:pPr>
            <a:endParaRPr lang="ru-RU" sz="2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2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98394754"/>
              </p:ext>
            </p:extLst>
          </p:nvPr>
        </p:nvGraphicFramePr>
        <p:xfrm>
          <a:off x="190500" y="980728"/>
          <a:ext cx="87739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6313" y="396144"/>
            <a:ext cx="8202215" cy="1247129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Почему исследование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78580869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Заголовок 1"/>
          <p:cNvSpPr txBox="1">
            <a:spLocks noGrp="1"/>
          </p:cNvSpPr>
          <p:nvPr>
            <p:ph type="title"/>
          </p:nvPr>
        </p:nvSpPr>
        <p:spPr>
          <a:xfrm>
            <a:off x="360052" y="327216"/>
            <a:ext cx="8748453" cy="1171785"/>
          </a:xfrm>
          <a:prstGeom prst="rect">
            <a:avLst/>
          </a:prstGeom>
        </p:spPr>
        <p:txBody>
          <a:bodyPr>
            <a:normAutofit/>
          </a:bodyPr>
          <a:lstStyle>
            <a:lvl1pPr defTabSz="1053388">
              <a:defRPr sz="5022"/>
            </a:lvl1pPr>
          </a:lstStyle>
          <a:p>
            <a:r>
              <a:rPr sz="3600" b="1" dirty="0" err="1"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dirty="0" err="1"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" name="Объект 2"/>
          <p:cNvSpPr txBox="1">
            <a:spLocks noGrp="1"/>
          </p:cNvSpPr>
          <p:nvPr>
            <p:ph idx="1"/>
          </p:nvPr>
        </p:nvSpPr>
        <p:spPr>
          <a:xfrm>
            <a:off x="457200" y="1705787"/>
            <a:ext cx="8229602" cy="482499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28119" indent="-24009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Леонтьев А.А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.: «Функционально грамотный человек — это человек, который </a:t>
            </a:r>
            <a:r>
              <a:rPr lang="ru-RU" sz="3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способен использовать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 </a:t>
            </a:r>
          </a:p>
          <a:p>
            <a:pPr marL="328119" indent="-24009">
              <a:buNone/>
            </a:pPr>
            <a:r>
              <a:rPr lang="ru-RU" sz="3000" dirty="0"/>
              <a:t>[</a:t>
            </a: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Образовательная система «Школа 2100». Педагогика здравого смысла / под ред. А. А. Леонтьева. М.: </a:t>
            </a:r>
            <a:r>
              <a:rPr lang="ru-RU" sz="3400" i="1" dirty="0" err="1">
                <a:latin typeface="Times New Roman" pitchFamily="18" charset="0"/>
                <a:cs typeface="Times New Roman" pitchFamily="18" charset="0"/>
              </a:rPr>
              <a:t>Баласс</a:t>
            </a: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, 2003. С. 35</a:t>
            </a:r>
            <a:r>
              <a:rPr lang="ru-RU" sz="3000" dirty="0"/>
              <a:t>]</a:t>
            </a:r>
            <a:r>
              <a:rPr lang="ru-RU" sz="3400" i="1" dirty="0"/>
              <a:t>.</a:t>
            </a:r>
          </a:p>
        </p:txBody>
      </p:sp>
      <p:sp>
        <p:nvSpPr>
          <p:cNvPr id="249" name="Номер слайда 3"/>
          <p:cNvSpPr txBox="1">
            <a:spLocks noGrp="1"/>
          </p:cNvSpPr>
          <p:nvPr>
            <p:ph type="sldNum" sz="quarter" idx="12"/>
          </p:nvPr>
        </p:nvSpPr>
        <p:spPr>
          <a:xfrm>
            <a:off x="8521546" y="5628925"/>
            <a:ext cx="165255" cy="2650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0" tIns="32144" rIns="64290" bIns="32144"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07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02E332-CBF7-4BA4-B0F2-646296859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1"/>
            <a:ext cx="8229600" cy="67185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Основные положения проект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CE1AA6-5A00-4566-B2D4-B5F629383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016503"/>
            <a:ext cx="8229600" cy="5109665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3791" y="878644"/>
            <a:ext cx="8756419" cy="7525765"/>
          </a:xfrm>
          <a:prstGeom prst="rect">
            <a:avLst/>
          </a:prstGeom>
        </p:spPr>
        <p:txBody>
          <a:bodyPr wrap="square" lIns="76822" tIns="38411" rIns="76822" bIns="38411">
            <a:spAutoFit/>
          </a:bodyPr>
          <a:lstStyle/>
          <a:p>
            <a:pPr marL="298775" indent="-298775"/>
            <a:r>
              <a:rPr lang="ru-RU" sz="2000" dirty="0"/>
              <a:t>1.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Мониторинг формирования функциональной грамотности –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проект, направленный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способности учащихся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применять в жизни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полученные в школе знания.</a:t>
            </a:r>
          </a:p>
          <a:p>
            <a:pPr marL="298775" indent="-298775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Мониторинг формирования функциональной грамотности – это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контроль и не проверка.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поддержка и обеспечение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формирования функциональной грамотности. </a:t>
            </a:r>
          </a:p>
          <a:p>
            <a:pPr marL="298775" indent="-298775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Проект реализуется с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повышения качества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конкурентоспособности   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российского образования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мире.</a:t>
            </a:r>
          </a:p>
          <a:p>
            <a:pPr marL="298775" indent="-298775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Главная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разработка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системы заданий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учащихся 5-9 классов - основы для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новых методик формирования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функциональной грамотности.</a:t>
            </a:r>
          </a:p>
          <a:p>
            <a:pPr marL="298775" indent="-298775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Основа проекта - идеи и инструментарий международного исследования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98775" indent="-298775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качестве основных составляющих функциональной грамотности выделены: математическая грамотность, читательская грамотность, естественнонаучная грамотность, финансовая грамотность, глобальные компетенции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мышление.</a:t>
            </a:r>
          </a:p>
          <a:p>
            <a:pPr marL="298775" indent="-298775"/>
            <a:endParaRPr lang="ru-RU" sz="2000" dirty="0">
              <a:solidFill>
                <a:srgbClr val="C00000"/>
              </a:solidFill>
            </a:endParaRPr>
          </a:p>
          <a:p>
            <a:pPr marL="298775" indent="-298775"/>
            <a:endParaRPr lang="ru-RU" sz="2000" dirty="0">
              <a:solidFill>
                <a:srgbClr val="C00000"/>
              </a:solidFill>
            </a:endParaRPr>
          </a:p>
          <a:p>
            <a:pPr marL="298775" indent="-298775"/>
            <a:endParaRPr lang="ru-RU" sz="2400" dirty="0"/>
          </a:p>
          <a:p>
            <a:pPr marL="298775" indent="-298775"/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386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24936" cy="92697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Основные критерии отбора заданий для формирования и оценки функциональной грамотности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3415" y="1499001"/>
            <a:ext cx="7758853" cy="459429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Наличие ситуационной значимости контекста</a:t>
            </a:r>
          </a:p>
          <a:p>
            <a:pPr>
              <a:spcAft>
                <a:spcPts val="600"/>
              </a:spcAft>
            </a:pPr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Необходимость перевода условий задачи, сформулированных с помощью обыденного языка на язык предметной области</a:t>
            </a:r>
          </a:p>
          <a:p>
            <a:pPr>
              <a:spcAft>
                <a:spcPts val="600"/>
              </a:spcAft>
            </a:pPr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Новизна формулировки задачи, неопределенность в способах решения</a:t>
            </a:r>
          </a:p>
          <a:p>
            <a:pPr>
              <a:spcAft>
                <a:spcPts val="600"/>
              </a:spcAft>
              <a:buFont typeface="Wingdings" pitchFamily="2" charset="2"/>
              <a:buChar char="w"/>
            </a:pPr>
            <a:endParaRPr lang="ru-RU" b="0" i="1" dirty="0" smtClean="0"/>
          </a:p>
        </p:txBody>
      </p:sp>
    </p:spTree>
    <p:extLst>
      <p:ext uri="{BB962C8B-B14F-4D97-AF65-F5344CB8AC3E}">
        <p14:creationId xmlns:p14="http://schemas.microsoft.com/office/powerpoint/2010/main" val="4334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Заголовок 1"/>
          <p:cNvSpPr txBox="1">
            <a:spLocks noGrp="1"/>
          </p:cNvSpPr>
          <p:nvPr>
            <p:ph type="title"/>
          </p:nvPr>
        </p:nvSpPr>
        <p:spPr>
          <a:xfrm>
            <a:off x="193791" y="258287"/>
            <a:ext cx="8950210" cy="1518994"/>
          </a:xfrm>
          <a:prstGeom prst="rect">
            <a:avLst/>
          </a:prstGeom>
        </p:spPr>
        <p:txBody>
          <a:bodyPr>
            <a:noAutofit/>
          </a:bodyPr>
          <a:lstStyle>
            <a:lvl1pPr defTabSz="1040384">
              <a:defRPr sz="4960"/>
            </a:lvl1pPr>
          </a:lstStyle>
          <a:p>
            <a:pPr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формирования функциональной грамотности, разрабатываемые в рамках проекта 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637154" y="2214554"/>
            <a:ext cx="8417346" cy="374597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7940" indent="-337940" defTabSz="749759">
              <a:spcBef>
                <a:spcPts val="703"/>
              </a:spcBef>
              <a:defRPr sz="4100"/>
            </a:pPr>
            <a:r>
              <a:rPr sz="3600" dirty="0" err="1" smtClean="0">
                <a:latin typeface="Times New Roman" pitchFamily="18" charset="0"/>
                <a:cs typeface="Times New Roman" pitchFamily="18" charset="0"/>
              </a:rPr>
              <a:t>Математическая</a:t>
            </a:r>
            <a:r>
              <a:rPr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 smtClean="0"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37940" indent="-337940" defTabSz="749759">
              <a:spcBef>
                <a:spcPts val="703"/>
              </a:spcBef>
              <a:defRPr sz="4100"/>
            </a:pPr>
            <a:r>
              <a:rPr sz="3600" dirty="0" err="1" smtClean="0">
                <a:latin typeface="Times New Roman" pitchFamily="18" charset="0"/>
                <a:cs typeface="Times New Roman" pitchFamily="18" charset="0"/>
              </a:rPr>
              <a:t>Читательская</a:t>
            </a:r>
            <a:r>
              <a:rPr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 smtClean="0"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  <a:p>
            <a:pPr marL="337940" indent="-337940" defTabSz="749759">
              <a:spcBef>
                <a:spcPts val="703"/>
              </a:spcBef>
              <a:defRPr sz="4100"/>
            </a:pPr>
            <a:r>
              <a:rPr sz="3600" dirty="0" err="1">
                <a:latin typeface="Times New Roman" pitchFamily="18" charset="0"/>
                <a:cs typeface="Times New Roman" pitchFamily="18" charset="0"/>
              </a:rPr>
              <a:t>Естественнонаучная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 smtClean="0"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  <a:p>
            <a:pPr marL="337940" indent="-337940" defTabSz="749759">
              <a:spcBef>
                <a:spcPts val="703"/>
              </a:spcBef>
              <a:defRPr sz="4100"/>
            </a:pPr>
            <a:r>
              <a:rPr sz="3600" dirty="0" err="1" smtClean="0">
                <a:latin typeface="Times New Roman" pitchFamily="18" charset="0"/>
                <a:cs typeface="Times New Roman" pitchFamily="18" charset="0"/>
              </a:rPr>
              <a:t>Финансовая</a:t>
            </a:r>
            <a:r>
              <a:rPr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 smtClean="0"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37940" indent="-337940" defTabSz="749759">
              <a:spcBef>
                <a:spcPts val="703"/>
              </a:spcBef>
              <a:defRPr sz="4100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Глобальные компетенции </a:t>
            </a:r>
          </a:p>
          <a:p>
            <a:pPr marL="337940" indent="-337940" defTabSz="749759">
              <a:spcBef>
                <a:spcPts val="703"/>
              </a:spcBef>
              <a:defRPr sz="4100"/>
            </a:pPr>
            <a:r>
              <a:rPr sz="3600" dirty="0" err="1" smtClean="0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 smtClean="0"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8521546" y="5628925"/>
            <a:ext cx="165255" cy="2650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0" tIns="32144" rIns="64290" bIns="32144"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54050" y="3141663"/>
            <a:ext cx="7835900" cy="1993900"/>
          </a:xfrm>
        </p:spPr>
        <p:txBody>
          <a:bodyPr lIns="87590" tIns="43795" rIns="87590" bIns="43795">
            <a:normAutofit/>
          </a:bodyPr>
          <a:lstStyle/>
          <a:p>
            <a:pPr marL="0" indent="0" algn="ctr" defTabSz="1222279">
              <a:spcBef>
                <a:spcPct val="0"/>
              </a:spcBef>
              <a:buNone/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МАТЕМАТИЧЕСКАЯ</a:t>
            </a:r>
            <a:r>
              <a:rPr lang="en-US" alt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ГРАМОТНОСТЬ</a:t>
            </a:r>
          </a:p>
        </p:txBody>
      </p:sp>
      <p:pic>
        <p:nvPicPr>
          <p:cNvPr id="3075" name="Рисунок 5"/>
          <p:cNvPicPr>
            <a:picLocks noChangeAspect="1"/>
          </p:cNvPicPr>
          <p:nvPr/>
        </p:nvPicPr>
        <p:blipFill>
          <a:blip r:embed="rId3" cstate="print"/>
          <a:srcRect l="16119" r="17531" b="65620"/>
          <a:stretch>
            <a:fillRect/>
          </a:stretch>
        </p:blipFill>
        <p:spPr bwMode="auto">
          <a:xfrm>
            <a:off x="1258889" y="692152"/>
            <a:ext cx="66246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2785</Words>
  <Application>Microsoft Office PowerPoint</Application>
  <PresentationFormat>Экран (4:3)</PresentationFormat>
  <Paragraphs>365</Paragraphs>
  <Slides>31</Slides>
  <Notes>17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   Из указа Президента России от 7 мая 2018 года:  Правительству РФ поручено обеспечить глобальную конкурентоспособность российского образования, вхождение Российской Федерации в число 10 ведущих стран мира по качеству общего образования. </vt:lpstr>
      <vt:lpstr>Презентация PowerPoint</vt:lpstr>
      <vt:lpstr>Презентация PowerPoint</vt:lpstr>
      <vt:lpstr>Функциональная грамотность</vt:lpstr>
      <vt:lpstr>Основные положения проекта</vt:lpstr>
      <vt:lpstr>Основные критерии отбора заданий для формирования и оценки функциональной грамотности</vt:lpstr>
      <vt:lpstr>Основные направления формирования функциональной грамотности, разрабатываемые в рамках проекта </vt:lpstr>
      <vt:lpstr>Презентация PowerPoint</vt:lpstr>
      <vt:lpstr>Презентация PowerPoint</vt:lpstr>
      <vt:lpstr>PISA (Program for International Student Assessment)</vt:lpstr>
      <vt:lpstr>Математическая грамотность</vt:lpstr>
      <vt:lpstr>PISA-2021</vt:lpstr>
      <vt:lpstr>Структура оценки математической грамотности </vt:lpstr>
      <vt:lpstr>Недостатки в овладении  метапредметными умениями</vt:lpstr>
      <vt:lpstr>«Мягкий» мониторинг</vt:lpstr>
      <vt:lpstr>Критерии математической грамотности </vt:lpstr>
      <vt:lpstr>Математический процесс</vt:lpstr>
      <vt:lpstr>Категории математического содержания </vt:lpstr>
      <vt:lpstr>Предметное содержание задачи</vt:lpstr>
      <vt:lpstr>Презентация PowerPoint</vt:lpstr>
      <vt:lpstr>  Диагностическая работа для учащихся 5 классов  МАТЕМАТИЧЕСКАЯ ГРАМОТНОСТЬ  </vt:lpstr>
      <vt:lpstr>    </vt:lpstr>
      <vt:lpstr>Презентация PowerPoint</vt:lpstr>
      <vt:lpstr>Презентация PowerPoint</vt:lpstr>
      <vt:lpstr>Диагностическая работа для учащихся 7 классов  МАТЕМАТИЧЕСКАЯ ГРАМОТНОСТЬ</vt:lpstr>
      <vt:lpstr>Презентация PowerPoint</vt:lpstr>
      <vt:lpstr>Презентация PowerPoint</vt:lpstr>
      <vt:lpstr>Уровни математической грамотности</vt:lpstr>
      <vt:lpstr>Уровни математической грамотности</vt:lpstr>
      <vt:lpstr>Формирование МГ. Что  делать?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грамотность</dc:title>
  <dc:creator>111</dc:creator>
  <cp:lastModifiedBy>1</cp:lastModifiedBy>
  <cp:revision>18</cp:revision>
  <cp:lastPrinted>2019-11-11T09:19:55Z</cp:lastPrinted>
  <dcterms:created xsi:type="dcterms:W3CDTF">2019-11-01T12:26:59Z</dcterms:created>
  <dcterms:modified xsi:type="dcterms:W3CDTF">2019-11-12T08:25:47Z</dcterms:modified>
</cp:coreProperties>
</file>